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9" r:id="rId4"/>
    <p:sldId id="258" r:id="rId5"/>
    <p:sldId id="266" r:id="rId6"/>
    <p:sldId id="267" r:id="rId7"/>
    <p:sldId id="268" r:id="rId8"/>
    <p:sldId id="259" r:id="rId9"/>
    <p:sldId id="260" r:id="rId10"/>
    <p:sldId id="261" r:id="rId11"/>
    <p:sldId id="262" r:id="rId12"/>
    <p:sldId id="263" r:id="rId13"/>
    <p:sldId id="264" r:id="rId14"/>
    <p:sldId id="265" r:id="rId15"/>
  </p:sldIdLst>
  <p:sldSz cx="9144000" cy="6858000" type="screen4x3"/>
  <p:notesSz cx="6834188" cy="99790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p:scale>
          <a:sx n="120" d="100"/>
          <a:sy n="120" d="100"/>
        </p:scale>
        <p:origin x="-78"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61481" cy="49895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71125" y="0"/>
            <a:ext cx="2961481" cy="498951"/>
          </a:xfrm>
          <a:prstGeom prst="rect">
            <a:avLst/>
          </a:prstGeom>
        </p:spPr>
        <p:txBody>
          <a:bodyPr vert="horz" lIns="91440" tIns="45720" rIns="91440" bIns="45720" rtlCol="0"/>
          <a:lstStyle>
            <a:lvl1pPr algn="r">
              <a:defRPr sz="1200"/>
            </a:lvl1pPr>
          </a:lstStyle>
          <a:p>
            <a:fld id="{85F416B0-0D55-4B47-8DCE-4E8B516F64A7}" type="datetimeFigureOut">
              <a:rPr lang="ko-KR" altLang="en-US" smtClean="0"/>
              <a:pPr/>
              <a:t>2022-06-22</a:t>
            </a:fld>
            <a:endParaRPr lang="ko-KR" altLang="en-US"/>
          </a:p>
        </p:txBody>
      </p:sp>
      <p:sp>
        <p:nvSpPr>
          <p:cNvPr id="4" name="슬라이드 이미지 개체 틀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3419" y="4740037"/>
            <a:ext cx="5467350" cy="4490561"/>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78342"/>
            <a:ext cx="2961481" cy="49895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71125" y="9478342"/>
            <a:ext cx="2961481" cy="498951"/>
          </a:xfrm>
          <a:prstGeom prst="rect">
            <a:avLst/>
          </a:prstGeom>
        </p:spPr>
        <p:txBody>
          <a:bodyPr vert="horz" lIns="91440" tIns="45720" rIns="91440" bIns="45720" rtlCol="0" anchor="b"/>
          <a:lstStyle>
            <a:lvl1pPr algn="r">
              <a:defRPr sz="1200"/>
            </a:lvl1pPr>
          </a:lstStyle>
          <a:p>
            <a:fld id="{ED925761-E7A6-48CF-A02A-D62B7F5C7563}"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0B632EA-5C42-455C-87E7-97719E7CF2AA}" type="datetime1">
              <a:rPr lang="ko-KR" altLang="en-US" smtClean="0"/>
              <a:pPr/>
              <a:t>2022-06-22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7754FDC-5BE8-4A2F-B273-A8AC8052C6FA}"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C96267C-F432-4FC4-8896-1584DD1D2D47}" type="datetime1">
              <a:rPr lang="ko-KR" altLang="en-US" smtClean="0"/>
              <a:pPr/>
              <a:t>2022-06-22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7754FDC-5BE8-4A2F-B273-A8AC8052C6FA}"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ACD3F55-32C4-45F1-B5F8-74CADA9D123C}" type="datetime1">
              <a:rPr lang="ko-KR" altLang="en-US" smtClean="0"/>
              <a:pPr/>
              <a:t>2022-06-22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7754FDC-5BE8-4A2F-B273-A8AC8052C6FA}"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AB3822-6349-4256-85CC-B08FE0B1D34F}" type="datetime1">
              <a:rPr lang="ko-KR" altLang="en-US" smtClean="0"/>
              <a:pPr/>
              <a:t>2022-06-22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7754FDC-5BE8-4A2F-B273-A8AC8052C6FA}"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AB64F0B6-C9D8-427B-B7EF-35FD0F13A486}" type="datetime1">
              <a:rPr lang="ko-KR" altLang="en-US" smtClean="0"/>
              <a:pPr/>
              <a:t>2022-06-22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7754FDC-5BE8-4A2F-B273-A8AC8052C6FA}"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3E21F95B-517D-42B7-AD10-9DC954003087}" type="datetime1">
              <a:rPr lang="ko-KR" altLang="en-US" smtClean="0"/>
              <a:pPr/>
              <a:t>2022-06-22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7754FDC-5BE8-4A2F-B273-A8AC8052C6FA}"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1F47625-08C8-4F49-8104-C3B732FB995D}" type="datetime1">
              <a:rPr lang="ko-KR" altLang="en-US" smtClean="0"/>
              <a:pPr/>
              <a:t>2022-06-22</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7754FDC-5BE8-4A2F-B273-A8AC8052C6FA}"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2F581D95-DA53-4B67-9EB4-F6FA81995B14}" type="datetime1">
              <a:rPr lang="ko-KR" altLang="en-US" smtClean="0"/>
              <a:pPr/>
              <a:t>2022-06-22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7754FDC-5BE8-4A2F-B273-A8AC8052C6FA}"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648676BF-B0CB-4BDA-B1A2-D6DE4967DD46}" type="datetime1">
              <a:rPr lang="ko-KR" altLang="en-US" smtClean="0"/>
              <a:pPr/>
              <a:t>2022-06-22</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7754FDC-5BE8-4A2F-B273-A8AC8052C6FA}"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26C448E-242C-4A4E-AD5B-32ECF87A780E}" type="datetime1">
              <a:rPr lang="ko-KR" altLang="en-US" smtClean="0"/>
              <a:pPr/>
              <a:t>2022-06-22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7754FDC-5BE8-4A2F-B273-A8AC8052C6FA}"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39440865-E3DE-4187-895C-65408B8EADAD}" type="datetime1">
              <a:rPr lang="ko-KR" altLang="en-US" smtClean="0"/>
              <a:pPr/>
              <a:t>2022-06-22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7754FDC-5BE8-4A2F-B273-A8AC8052C6FA}"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FDE9B3-78AE-453A-9780-860160072FA0}" type="datetime1">
              <a:rPr lang="ko-KR" altLang="en-US" smtClean="0"/>
              <a:pPr/>
              <a:t>2022-06-22</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54FDC-5BE8-4A2F-B273-A8AC8052C6FA}"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doi.org/10.4236/ojpp.2018" TargetMode="External"/><Relationship Id="rId2" Type="http://schemas.openxmlformats.org/officeDocument/2006/relationships/hyperlink" Target="https://doi.org/10.1016/j" TargetMode="External"/><Relationship Id="rId1" Type="http://schemas.openxmlformats.org/officeDocument/2006/relationships/slideLayout" Target="../slideLayouts/slideLayout7.xml"/><Relationship Id="rId5" Type="http://schemas.openxmlformats.org/officeDocument/2006/relationships/hyperlink" Target="https://doi.org/10.1016/S0959-6526(98)" TargetMode="External"/><Relationship Id="rId4" Type="http://schemas.openxmlformats.org/officeDocument/2006/relationships/hyperlink" Target="https://doi.org/10"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doi.or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500042"/>
            <a:ext cx="7772400" cy="1470025"/>
          </a:xfrm>
        </p:spPr>
        <p:txBody>
          <a:bodyPr>
            <a:noAutofit/>
          </a:bodyPr>
          <a:lstStyle/>
          <a:p>
            <a:r>
              <a:rPr lang="ko-KR" altLang="en-US" sz="3200" b="1" dirty="0" smtClean="0">
                <a:latin typeface="HY견명조" pitchFamily="18" charset="-127"/>
                <a:ea typeface="HY견명조" pitchFamily="18" charset="-127"/>
              </a:rPr>
              <a:t>순환경제의 흐름과 전망</a:t>
            </a:r>
            <a:endParaRPr lang="ko-KR" altLang="en-US" sz="3200" b="1" dirty="0">
              <a:latin typeface="HY견명조" pitchFamily="18" charset="-127"/>
              <a:ea typeface="HY견명조" pitchFamily="18" charset="-127"/>
            </a:endParaRPr>
          </a:p>
        </p:txBody>
      </p:sp>
      <p:sp>
        <p:nvSpPr>
          <p:cNvPr id="3" name="부제목 2"/>
          <p:cNvSpPr>
            <a:spLocks noGrp="1"/>
          </p:cNvSpPr>
          <p:nvPr>
            <p:ph type="subTitle" idx="1"/>
          </p:nvPr>
        </p:nvSpPr>
        <p:spPr>
          <a:xfrm>
            <a:off x="1371600" y="5572140"/>
            <a:ext cx="6400800" cy="752468"/>
          </a:xfrm>
        </p:spPr>
        <p:txBody>
          <a:bodyPr/>
          <a:lstStyle/>
          <a:p>
            <a:r>
              <a:rPr lang="ko-KR" altLang="en-US" dirty="0" smtClean="0"/>
              <a:t>이승무 </a:t>
            </a:r>
            <a:r>
              <a:rPr lang="en-US" altLang="ko-KR" dirty="0" smtClean="0"/>
              <a:t>(</a:t>
            </a:r>
            <a:r>
              <a:rPr lang="ko-KR" altLang="en-US" dirty="0" smtClean="0"/>
              <a:t>순환경제연구소</a:t>
            </a:r>
            <a:r>
              <a:rPr lang="en-US" altLang="ko-KR" dirty="0" smtClean="0"/>
              <a:t>)</a:t>
            </a:r>
            <a:endParaRPr lang="ko-KR" altLang="en-US" dirty="0"/>
          </a:p>
        </p:txBody>
      </p:sp>
      <p:sp>
        <p:nvSpPr>
          <p:cNvPr id="4" name="TextBox 3"/>
          <p:cNvSpPr txBox="1"/>
          <p:nvPr/>
        </p:nvSpPr>
        <p:spPr>
          <a:xfrm>
            <a:off x="3857620" y="4845618"/>
            <a:ext cx="1428760" cy="369332"/>
          </a:xfrm>
          <a:prstGeom prst="rect">
            <a:avLst/>
          </a:prstGeom>
          <a:noFill/>
        </p:spPr>
        <p:txBody>
          <a:bodyPr wrap="square" rtlCol="0">
            <a:spAutoFit/>
          </a:bodyPr>
          <a:lstStyle/>
          <a:p>
            <a:r>
              <a:rPr lang="en-US" altLang="ko-KR" dirty="0" smtClean="0"/>
              <a:t>2022. 5. 27</a:t>
            </a:r>
            <a:endParaRPr lang="ko-KR" altLang="en-US" dirty="0"/>
          </a:p>
        </p:txBody>
      </p:sp>
      <p:sp>
        <p:nvSpPr>
          <p:cNvPr id="5" name="슬라이드 번호 개체 틀 4"/>
          <p:cNvSpPr>
            <a:spLocks noGrp="1"/>
          </p:cNvSpPr>
          <p:nvPr>
            <p:ph type="sldNum" sz="quarter" idx="12"/>
          </p:nvPr>
        </p:nvSpPr>
        <p:spPr/>
        <p:txBody>
          <a:bodyPr/>
          <a:lstStyle/>
          <a:p>
            <a:fld id="{37754FDC-5BE8-4A2F-B273-A8AC8052C6FA}" type="slidenum">
              <a:rPr lang="ko-KR" altLang="en-US" smtClean="0"/>
              <a:pPr/>
              <a:t>1</a:t>
            </a:fld>
            <a:endParaRPr lang="ko-KR" altLang="en-US"/>
          </a:p>
        </p:txBody>
      </p:sp>
      <p:sp>
        <p:nvSpPr>
          <p:cNvPr id="6" name="TextBox 5"/>
          <p:cNvSpPr txBox="1"/>
          <p:nvPr/>
        </p:nvSpPr>
        <p:spPr>
          <a:xfrm>
            <a:off x="2321703" y="3690076"/>
            <a:ext cx="4500594" cy="869790"/>
          </a:xfrm>
          <a:prstGeom prst="rect">
            <a:avLst/>
          </a:prstGeom>
          <a:noFill/>
          <a:ln>
            <a:solidFill>
              <a:srgbClr val="00B050"/>
            </a:solidFill>
          </a:ln>
        </p:spPr>
        <p:txBody>
          <a:bodyPr wrap="square" rtlCol="0">
            <a:spAutoFit/>
          </a:bodyPr>
          <a:lstStyle/>
          <a:p>
            <a:pPr marL="342900" indent="-342900">
              <a:lnSpc>
                <a:spcPct val="150000"/>
              </a:lnSpc>
              <a:buAutoNum type="arabicPeriod"/>
            </a:pPr>
            <a:r>
              <a:rPr lang="ko-KR" altLang="en-US" dirty="0" smtClean="0"/>
              <a:t>최근의 사례</a:t>
            </a:r>
            <a:r>
              <a:rPr lang="en-US" altLang="ko-KR" dirty="0" smtClean="0"/>
              <a:t>: </a:t>
            </a:r>
            <a:r>
              <a:rPr lang="ko-KR" altLang="en-US" dirty="0" smtClean="0"/>
              <a:t>배달용기</a:t>
            </a:r>
            <a:endParaRPr lang="en-US" altLang="ko-KR" dirty="0" smtClean="0"/>
          </a:p>
          <a:p>
            <a:pPr marL="342900" indent="-342900">
              <a:lnSpc>
                <a:spcPct val="150000"/>
              </a:lnSpc>
              <a:buAutoNum type="arabicPeriod"/>
            </a:pPr>
            <a:r>
              <a:rPr lang="ko-KR" altLang="en-US" dirty="0" smtClean="0"/>
              <a:t>어떤 순환경제를 추구할 것인가</a:t>
            </a:r>
            <a:r>
              <a:rPr lang="en-US" altLang="ko-KR" dirty="0" smtClean="0"/>
              <a:t>?</a:t>
            </a:r>
            <a:endParaRPr lang="ko-KR" altLang="en-US" dirty="0"/>
          </a:p>
        </p:txBody>
      </p:sp>
      <p:pic>
        <p:nvPicPr>
          <p:cNvPr id="1026" name="Picture 2"/>
          <p:cNvPicPr>
            <a:picLocks noChangeAspect="1" noChangeArrowheads="1"/>
          </p:cNvPicPr>
          <p:nvPr/>
        </p:nvPicPr>
        <p:blipFill>
          <a:blip r:embed="rId2" cstate="print"/>
          <a:srcRect/>
          <a:stretch>
            <a:fillRect/>
          </a:stretch>
        </p:blipFill>
        <p:spPr bwMode="auto">
          <a:xfrm>
            <a:off x="3876681" y="1714488"/>
            <a:ext cx="1390638" cy="149088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fld id="{37754FDC-5BE8-4A2F-B273-A8AC8052C6FA}" type="slidenum">
              <a:rPr lang="ko-KR" altLang="en-US" smtClean="0"/>
              <a:pPr/>
              <a:t>10</a:t>
            </a:fld>
            <a:endParaRPr lang="ko-KR" altLang="en-US"/>
          </a:p>
        </p:txBody>
      </p:sp>
      <p:graphicFrame>
        <p:nvGraphicFramePr>
          <p:cNvPr id="5" name="표 4"/>
          <p:cNvGraphicFramePr>
            <a:graphicFrameLocks noGrp="1"/>
          </p:cNvGraphicFramePr>
          <p:nvPr/>
        </p:nvGraphicFramePr>
        <p:xfrm>
          <a:off x="143032" y="59915"/>
          <a:ext cx="8762748" cy="6728413"/>
        </p:xfrm>
        <a:graphic>
          <a:graphicData uri="http://schemas.openxmlformats.org/drawingml/2006/table">
            <a:tbl>
              <a:tblPr firstRow="1" bandRow="1">
                <a:tableStyleId>{5C22544A-7EE6-4342-B048-85BDC9FD1C3A}</a:tableStyleId>
              </a:tblPr>
              <a:tblGrid>
                <a:gridCol w="811366"/>
                <a:gridCol w="3732282"/>
                <a:gridCol w="4219100"/>
              </a:tblGrid>
              <a:tr h="266653">
                <a:tc>
                  <a:txBody>
                    <a:bodyPr/>
                    <a:lstStyle/>
                    <a:p>
                      <a:pPr latinLnBrk="1">
                        <a:lnSpc>
                          <a:spcPts val="1000"/>
                        </a:lnSpc>
                      </a:pPr>
                      <a:r>
                        <a:rPr lang="ko-KR" altLang="en-US" sz="1000" b="1" dirty="0" smtClean="0"/>
                        <a:t>담론</a:t>
                      </a:r>
                      <a:endParaRPr lang="ko-KR" altLang="en-US" sz="1000" b="1" dirty="0"/>
                    </a:p>
                  </a:txBody>
                  <a:tcPr anchor="ctr"/>
                </a:tc>
                <a:tc gridSpan="2">
                  <a:txBody>
                    <a:bodyPr/>
                    <a:lstStyle/>
                    <a:p>
                      <a:pPr algn="ctr" latinLnBrk="1">
                        <a:lnSpc>
                          <a:spcPts val="1000"/>
                        </a:lnSpc>
                      </a:pPr>
                      <a:r>
                        <a:rPr lang="ko-KR" altLang="en-US" sz="1000" b="1" dirty="0" smtClean="0"/>
                        <a:t>시간표상의 개념들</a:t>
                      </a:r>
                      <a:endParaRPr lang="ko-KR" altLang="en-US" sz="1000" b="1" dirty="0"/>
                    </a:p>
                  </a:txBody>
                  <a:tcPr anchor="ctr"/>
                </a:tc>
                <a:tc hMerge="1">
                  <a:txBody>
                    <a:bodyPr/>
                    <a:lstStyle/>
                    <a:p>
                      <a:pPr latinLnBrk="1"/>
                      <a:endParaRPr lang="ko-KR" altLang="en-US" dirty="0"/>
                    </a:p>
                  </a:txBody>
                  <a:tcPr/>
                </a:tc>
              </a:tr>
              <a:tr h="1117752">
                <a:tc>
                  <a:txBody>
                    <a:bodyPr/>
                    <a:lstStyle/>
                    <a:p>
                      <a:pPr latinLnBrk="1">
                        <a:lnSpc>
                          <a:spcPts val="1000"/>
                        </a:lnSpc>
                      </a:pPr>
                      <a:r>
                        <a:rPr lang="ko-KR" altLang="en-US" sz="1000" b="1" dirty="0" smtClean="0"/>
                        <a:t>개혁적 순환사회</a:t>
                      </a:r>
                      <a:endParaRPr lang="en-US" altLang="ko-KR" sz="1000" b="1" dirty="0" smtClean="0"/>
                    </a:p>
                    <a:p>
                      <a:pPr latinLnBrk="1">
                        <a:lnSpc>
                          <a:spcPts val="1000"/>
                        </a:lnSpc>
                      </a:pPr>
                      <a:r>
                        <a:rPr lang="en-US" altLang="ko-KR" sz="1000" b="1" dirty="0" smtClean="0"/>
                        <a:t>(20</a:t>
                      </a:r>
                      <a:r>
                        <a:rPr lang="ko-KR" altLang="en-US" sz="1000" b="1" dirty="0" smtClean="0"/>
                        <a:t>개 개념</a:t>
                      </a:r>
                      <a:r>
                        <a:rPr lang="en-US" altLang="ko-KR" sz="1000" b="1" dirty="0" smtClean="0"/>
                        <a:t>)</a:t>
                      </a:r>
                      <a:endParaRPr lang="ko-KR" altLang="en-US" sz="1000" b="1" dirty="0"/>
                    </a:p>
                  </a:txBody>
                  <a:tcPr/>
                </a:tc>
                <a:tc>
                  <a:txBody>
                    <a:bodyPr/>
                    <a:lstStyle/>
                    <a:p>
                      <a:pPr latinLnBrk="1">
                        <a:lnSpc>
                          <a:spcPts val="1000"/>
                        </a:lnSpc>
                      </a:pPr>
                      <a:r>
                        <a:rPr lang="fr-RE" sz="1000" b="1" kern="1200" dirty="0" smtClean="0">
                          <a:solidFill>
                            <a:schemeClr val="dk1"/>
                          </a:solidFill>
                          <a:latin typeface="+mn-lt"/>
                          <a:ea typeface="+mn-ea"/>
                          <a:cs typeface="+mn-cs"/>
                        </a:rPr>
                        <a:t>N. 20 Circularity 3.1 concepts :</a:t>
                      </a:r>
                      <a:endParaRPr lang="ko-KR" altLang="en-US" sz="1000" b="1" kern="1200" dirty="0" smtClean="0">
                        <a:solidFill>
                          <a:schemeClr val="dk1"/>
                        </a:solidFill>
                        <a:latin typeface="+mn-lt"/>
                        <a:ea typeface="+mn-ea"/>
                        <a:cs typeface="+mn-cs"/>
                      </a:endParaRPr>
                    </a:p>
                    <a:p>
                      <a:pPr latinLnBrk="1">
                        <a:lnSpc>
                          <a:spcPts val="1000"/>
                        </a:lnSpc>
                      </a:pPr>
                      <a:r>
                        <a:rPr lang="fr-RE" sz="1000" b="1" kern="1200" dirty="0" smtClean="0">
                          <a:solidFill>
                            <a:schemeClr val="dk1"/>
                          </a:solidFill>
                          <a:latin typeface="+mn-lt"/>
                          <a:ea typeface="+mn-ea"/>
                          <a:cs typeface="+mn-cs"/>
                        </a:rPr>
                        <a:t>1. </a:t>
                      </a:r>
                      <a:r>
                        <a:rPr lang="en-US" sz="1000" b="1" kern="1200" dirty="0" smtClean="0">
                          <a:solidFill>
                            <a:schemeClr val="dk1"/>
                          </a:solidFill>
                          <a:latin typeface="+mn-lt"/>
                          <a:ea typeface="+mn-ea"/>
                          <a:cs typeface="+mn-cs"/>
                        </a:rPr>
                        <a:t>Rio Declaration on Environment and Development (UN, 1992)</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2. Regenerative design (Lyle, 1994)</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3. Natural Capitalism (</a:t>
                      </a:r>
                      <a:r>
                        <a:rPr lang="en-US" sz="1000" b="1" kern="1200" dirty="0" err="1" smtClean="0">
                          <a:solidFill>
                            <a:schemeClr val="dk1"/>
                          </a:solidFill>
                          <a:latin typeface="+mn-lt"/>
                          <a:ea typeface="+mn-ea"/>
                          <a:cs typeface="+mn-cs"/>
                        </a:rPr>
                        <a:t>Hawken</a:t>
                      </a:r>
                      <a:r>
                        <a:rPr lang="en-US" sz="1000" b="1" kern="1200" dirty="0" smtClean="0">
                          <a:solidFill>
                            <a:schemeClr val="dk1"/>
                          </a:solidFill>
                          <a:latin typeface="+mn-lt"/>
                          <a:ea typeface="+mn-ea"/>
                          <a:cs typeface="+mn-cs"/>
                        </a:rPr>
                        <a:t> et al. 1999)</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4. Sound Material-Cycle Society (Government of Japan, 2000)</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5. Cyclical Economy (Young et al., 2001)</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6. Materials Matter (</a:t>
                      </a:r>
                      <a:r>
                        <a:rPr lang="en-US" sz="1000" b="1" kern="1200" dirty="0" err="1" smtClean="0">
                          <a:solidFill>
                            <a:schemeClr val="dk1"/>
                          </a:solidFill>
                          <a:latin typeface="+mn-lt"/>
                          <a:ea typeface="+mn-ea"/>
                          <a:cs typeface="+mn-cs"/>
                        </a:rPr>
                        <a:t>Geiser</a:t>
                      </a:r>
                      <a:r>
                        <a:rPr lang="en-US" sz="1000" b="1" kern="1200" dirty="0" smtClean="0">
                          <a:solidFill>
                            <a:schemeClr val="dk1"/>
                          </a:solidFill>
                          <a:latin typeface="+mn-lt"/>
                          <a:ea typeface="+mn-ea"/>
                          <a:cs typeface="+mn-cs"/>
                        </a:rPr>
                        <a:t>, 2001)</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7. Cradle to Cradle (McDonough and </a:t>
                      </a:r>
                      <a:r>
                        <a:rPr lang="en-US" sz="1000" b="1" kern="1200" dirty="0" err="1" smtClean="0">
                          <a:solidFill>
                            <a:schemeClr val="dk1"/>
                          </a:solidFill>
                          <a:latin typeface="+mn-lt"/>
                          <a:ea typeface="+mn-ea"/>
                          <a:cs typeface="+mn-cs"/>
                        </a:rPr>
                        <a:t>Braungart</a:t>
                      </a:r>
                      <a:r>
                        <a:rPr lang="en-US" sz="1000" b="1" kern="1200" dirty="0" smtClean="0">
                          <a:solidFill>
                            <a:schemeClr val="dk1"/>
                          </a:solidFill>
                          <a:latin typeface="+mn-lt"/>
                          <a:ea typeface="+mn-ea"/>
                          <a:cs typeface="+mn-cs"/>
                        </a:rPr>
                        <a:t>, 2002)</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8. The Natural Step (</a:t>
                      </a:r>
                      <a:r>
                        <a:rPr lang="en-US" sz="1000" b="1" kern="1200" dirty="0" err="1" smtClean="0">
                          <a:solidFill>
                            <a:schemeClr val="dk1"/>
                          </a:solidFill>
                          <a:latin typeface="+mn-lt"/>
                          <a:ea typeface="+mn-ea"/>
                          <a:cs typeface="+mn-cs"/>
                        </a:rPr>
                        <a:t>Robèrt</a:t>
                      </a:r>
                      <a:r>
                        <a:rPr lang="en-US" sz="1000" b="1" kern="1200" dirty="0" smtClean="0">
                          <a:solidFill>
                            <a:schemeClr val="dk1"/>
                          </a:solidFill>
                          <a:latin typeface="+mn-lt"/>
                          <a:ea typeface="+mn-ea"/>
                          <a:cs typeface="+mn-cs"/>
                        </a:rPr>
                        <a:t>, 2002)</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9. Performance Economy (</a:t>
                      </a:r>
                      <a:r>
                        <a:rPr lang="en-US" sz="1000" b="1" kern="1200" dirty="0" err="1" smtClean="0">
                          <a:solidFill>
                            <a:schemeClr val="dk1"/>
                          </a:solidFill>
                          <a:latin typeface="+mn-lt"/>
                          <a:ea typeface="+mn-ea"/>
                          <a:cs typeface="+mn-cs"/>
                        </a:rPr>
                        <a:t>Stahel</a:t>
                      </a:r>
                      <a:r>
                        <a:rPr lang="en-US" sz="1000" b="1" kern="1200" dirty="0" smtClean="0">
                          <a:solidFill>
                            <a:schemeClr val="dk1"/>
                          </a:solidFill>
                          <a:latin typeface="+mn-lt"/>
                          <a:ea typeface="+mn-ea"/>
                          <a:cs typeface="+mn-cs"/>
                        </a:rPr>
                        <a:t>, 2010)</a:t>
                      </a:r>
                      <a:endParaRPr lang="ko-KR" altLang="en-US" sz="1000" b="1" kern="1200" dirty="0" smtClean="0">
                        <a:solidFill>
                          <a:schemeClr val="dk1"/>
                        </a:solidFill>
                        <a:latin typeface="+mn-lt"/>
                        <a:ea typeface="+mn-ea"/>
                        <a:cs typeface="+mn-cs"/>
                      </a:endParaRPr>
                    </a:p>
                  </a:txBody>
                  <a:tcPr/>
                </a:tc>
                <a:tc>
                  <a:txBody>
                    <a:bodyPr/>
                    <a:lstStyle/>
                    <a:p>
                      <a:pPr latinLnBrk="1">
                        <a:lnSpc>
                          <a:spcPts val="1000"/>
                        </a:lnSpc>
                      </a:pPr>
                      <a:r>
                        <a:rPr lang="en-US" sz="1000" b="1" kern="1200" dirty="0" smtClean="0">
                          <a:solidFill>
                            <a:schemeClr val="dk1"/>
                          </a:solidFill>
                          <a:latin typeface="+mn-lt"/>
                          <a:ea typeface="+mn-ea"/>
                          <a:cs typeface="+mn-cs"/>
                        </a:rPr>
                        <a:t>10. Blue economy (Pauli, 2010)</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11. Material Efficiency (</a:t>
                      </a:r>
                      <a:r>
                        <a:rPr lang="en-US" sz="1000" b="1" kern="1200" dirty="0" err="1" smtClean="0">
                          <a:solidFill>
                            <a:schemeClr val="dk1"/>
                          </a:solidFill>
                          <a:latin typeface="+mn-lt"/>
                          <a:ea typeface="+mn-ea"/>
                          <a:cs typeface="+mn-cs"/>
                        </a:rPr>
                        <a:t>Allwood</a:t>
                      </a:r>
                      <a:r>
                        <a:rPr lang="en-US" sz="1000" b="1" kern="1200" dirty="0" smtClean="0">
                          <a:solidFill>
                            <a:schemeClr val="dk1"/>
                          </a:solidFill>
                          <a:latin typeface="+mn-lt"/>
                          <a:ea typeface="+mn-ea"/>
                          <a:cs typeface="+mn-cs"/>
                        </a:rPr>
                        <a:t> et al., 2011)</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12. Third industrial revolution (Rifkin, 2013)</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13. Eco-system economy (</a:t>
                      </a:r>
                      <a:r>
                        <a:rPr lang="en-US" sz="1000" b="1" kern="1200" dirty="0" err="1" smtClean="0">
                          <a:solidFill>
                            <a:schemeClr val="dk1"/>
                          </a:solidFill>
                          <a:latin typeface="+mn-lt"/>
                          <a:ea typeface="+mn-ea"/>
                          <a:cs typeface="+mn-cs"/>
                        </a:rPr>
                        <a:t>Scharmer</a:t>
                      </a:r>
                      <a:r>
                        <a:rPr lang="en-US" sz="1000" b="1" kern="1200" dirty="0" smtClean="0">
                          <a:solidFill>
                            <a:schemeClr val="dk1"/>
                          </a:solidFill>
                          <a:latin typeface="+mn-lt"/>
                          <a:ea typeface="+mn-ea"/>
                          <a:cs typeface="+mn-cs"/>
                        </a:rPr>
                        <a:t> and </a:t>
                      </a:r>
                      <a:r>
                        <a:rPr lang="en-US" sz="1000" b="1" kern="1200" dirty="0" err="1" smtClean="0">
                          <a:solidFill>
                            <a:schemeClr val="dk1"/>
                          </a:solidFill>
                          <a:latin typeface="+mn-lt"/>
                          <a:ea typeface="+mn-ea"/>
                          <a:cs typeface="+mn-cs"/>
                        </a:rPr>
                        <a:t>Kaufer</a:t>
                      </a:r>
                      <a:r>
                        <a:rPr lang="en-US" sz="1000" b="1" kern="1200" dirty="0" smtClean="0">
                          <a:solidFill>
                            <a:schemeClr val="dk1"/>
                          </a:solidFill>
                          <a:latin typeface="+mn-lt"/>
                          <a:ea typeface="+mn-ea"/>
                          <a:cs typeface="+mn-cs"/>
                        </a:rPr>
                        <a:t>, 2013)</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14. Regenerative capitalism (Fullerton, 2015)</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15. Sharing Economy (</a:t>
                      </a:r>
                      <a:r>
                        <a:rPr lang="en-US" sz="1000" b="1" kern="1200" dirty="0" err="1" smtClean="0">
                          <a:solidFill>
                            <a:schemeClr val="dk1"/>
                          </a:solidFill>
                          <a:latin typeface="+mn-lt"/>
                          <a:ea typeface="+mn-ea"/>
                          <a:cs typeface="+mn-cs"/>
                        </a:rPr>
                        <a:t>Frenken</a:t>
                      </a:r>
                      <a:r>
                        <a:rPr lang="en-US" sz="1000" b="1" kern="1200" dirty="0" smtClean="0">
                          <a:solidFill>
                            <a:schemeClr val="dk1"/>
                          </a:solidFill>
                          <a:latin typeface="+mn-lt"/>
                          <a:ea typeface="+mn-ea"/>
                          <a:cs typeface="+mn-cs"/>
                        </a:rPr>
                        <a:t>, 2017)</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16. Doughnut Economics (</a:t>
                      </a:r>
                      <a:r>
                        <a:rPr lang="en-US" sz="1000" b="1" kern="1200" dirty="0" err="1" smtClean="0">
                          <a:solidFill>
                            <a:schemeClr val="dk1"/>
                          </a:solidFill>
                          <a:latin typeface="+mn-lt"/>
                          <a:ea typeface="+mn-ea"/>
                          <a:cs typeface="+mn-cs"/>
                        </a:rPr>
                        <a:t>Raworth</a:t>
                      </a:r>
                      <a:r>
                        <a:rPr lang="en-US" sz="1000" b="1" kern="1200" dirty="0" smtClean="0">
                          <a:solidFill>
                            <a:schemeClr val="dk1"/>
                          </a:solidFill>
                          <a:latin typeface="+mn-lt"/>
                          <a:ea typeface="+mn-ea"/>
                          <a:cs typeface="+mn-cs"/>
                        </a:rPr>
                        <a:t>, 2017)</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17. Symbiotic Economy (</a:t>
                      </a:r>
                      <a:r>
                        <a:rPr lang="en-US" sz="1000" b="1" kern="1200" dirty="0" err="1" smtClean="0">
                          <a:solidFill>
                            <a:schemeClr val="dk1"/>
                          </a:solidFill>
                          <a:latin typeface="+mn-lt"/>
                          <a:ea typeface="+mn-ea"/>
                          <a:cs typeface="+mn-cs"/>
                        </a:rPr>
                        <a:t>Delannoy</a:t>
                      </a:r>
                      <a:r>
                        <a:rPr lang="en-US" sz="1000" b="1" kern="1200" dirty="0" smtClean="0">
                          <a:solidFill>
                            <a:schemeClr val="dk1"/>
                          </a:solidFill>
                          <a:latin typeface="+mn-lt"/>
                          <a:ea typeface="+mn-ea"/>
                          <a:cs typeface="+mn-cs"/>
                        </a:rPr>
                        <a:t>, 2017)</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18. Social Circular Economy (Social Circular Economy, 2017)</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19. Spiral Economy (Ashby et al., 2019)</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20. </a:t>
                      </a:r>
                      <a:r>
                        <a:rPr lang="en-US" sz="1000" b="1" kern="1200" dirty="0" err="1" smtClean="0">
                          <a:solidFill>
                            <a:schemeClr val="dk1"/>
                          </a:solidFill>
                          <a:latin typeface="+mn-lt"/>
                          <a:ea typeface="+mn-ea"/>
                          <a:cs typeface="+mn-cs"/>
                        </a:rPr>
                        <a:t>Coviability</a:t>
                      </a:r>
                      <a:r>
                        <a:rPr lang="en-US" sz="1000" b="1" kern="1200" dirty="0" smtClean="0">
                          <a:solidFill>
                            <a:schemeClr val="dk1"/>
                          </a:solidFill>
                          <a:latin typeface="+mn-lt"/>
                          <a:ea typeface="+mn-ea"/>
                          <a:cs typeface="+mn-cs"/>
                        </a:rPr>
                        <a:t> (</a:t>
                      </a:r>
                      <a:r>
                        <a:rPr lang="en-US" sz="1000" b="1" kern="1200" dirty="0" err="1" smtClean="0">
                          <a:solidFill>
                            <a:schemeClr val="dk1"/>
                          </a:solidFill>
                          <a:latin typeface="+mn-lt"/>
                          <a:ea typeface="+mn-ea"/>
                          <a:cs typeface="+mn-cs"/>
                        </a:rPr>
                        <a:t>Barrière</a:t>
                      </a:r>
                      <a:r>
                        <a:rPr lang="en-US" sz="1000" b="1" kern="1200" dirty="0" smtClean="0">
                          <a:solidFill>
                            <a:schemeClr val="dk1"/>
                          </a:solidFill>
                          <a:latin typeface="+mn-lt"/>
                          <a:ea typeface="+mn-ea"/>
                          <a:cs typeface="+mn-cs"/>
                        </a:rPr>
                        <a:t> et al., 2019)</a:t>
                      </a:r>
                      <a:endParaRPr lang="ko-KR" altLang="en-US" sz="1000" b="1" kern="1200" dirty="0" smtClean="0">
                        <a:solidFill>
                          <a:schemeClr val="dk1"/>
                        </a:solidFill>
                        <a:latin typeface="+mn-lt"/>
                        <a:ea typeface="+mn-ea"/>
                        <a:cs typeface="+mn-cs"/>
                      </a:endParaRPr>
                    </a:p>
                  </a:txBody>
                  <a:tcPr/>
                </a:tc>
              </a:tr>
              <a:tr h="1819086">
                <a:tc>
                  <a:txBody>
                    <a:bodyPr/>
                    <a:lstStyle/>
                    <a:p>
                      <a:pPr latinLnBrk="1">
                        <a:lnSpc>
                          <a:spcPts val="1000"/>
                        </a:lnSpc>
                      </a:pPr>
                      <a:r>
                        <a:rPr lang="ko-KR" altLang="en-US" sz="1000" b="1" dirty="0" smtClean="0"/>
                        <a:t>변혁적 순환사회</a:t>
                      </a:r>
                      <a:endParaRPr lang="en-US" altLang="ko-KR" sz="1000" b="1" dirty="0" smtClean="0"/>
                    </a:p>
                    <a:p>
                      <a:pPr latinLnBrk="1">
                        <a:lnSpc>
                          <a:spcPts val="1000"/>
                        </a:lnSpc>
                      </a:pPr>
                      <a:r>
                        <a:rPr lang="en-US" altLang="ko-KR" sz="1000" b="1" dirty="0" smtClean="0"/>
                        <a:t>(30</a:t>
                      </a:r>
                      <a:r>
                        <a:rPr lang="ko-KR" altLang="en-US" sz="1000" b="1" dirty="0" smtClean="0"/>
                        <a:t>개 개념</a:t>
                      </a:r>
                      <a:r>
                        <a:rPr lang="en-US" altLang="ko-KR" sz="1000" b="1" dirty="0" smtClean="0"/>
                        <a:t>)</a:t>
                      </a:r>
                      <a:endParaRPr lang="ko-KR" altLang="en-US" sz="1000" b="1" dirty="0"/>
                    </a:p>
                  </a:txBody>
                  <a:tcPr/>
                </a:tc>
                <a:tc>
                  <a:txBody>
                    <a:bodyPr/>
                    <a:lstStyle/>
                    <a:p>
                      <a:pPr latinLnBrk="1">
                        <a:lnSpc>
                          <a:spcPts val="1000"/>
                        </a:lnSpc>
                      </a:pPr>
                      <a:r>
                        <a:rPr lang="en-US" sz="1000" b="1" kern="1200" dirty="0" smtClean="0">
                          <a:solidFill>
                            <a:schemeClr val="dk1"/>
                          </a:solidFill>
                          <a:latin typeface="+mn-lt"/>
                          <a:ea typeface="+mn-ea"/>
                          <a:cs typeface="+mn-cs"/>
                        </a:rPr>
                        <a:t>N 13 precursor concepts:</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 </a:t>
                      </a:r>
                      <a:r>
                        <a:rPr lang="en-US" sz="1000" b="1" kern="1200" dirty="0" err="1" smtClean="0">
                          <a:solidFill>
                            <a:schemeClr val="dk1"/>
                          </a:solidFill>
                          <a:latin typeface="+mn-lt"/>
                          <a:ea typeface="+mn-ea"/>
                          <a:cs typeface="+mn-cs"/>
                        </a:rPr>
                        <a:t>Gandhian</a:t>
                      </a:r>
                      <a:r>
                        <a:rPr lang="en-US" sz="1000" b="1" kern="1200" dirty="0" smtClean="0">
                          <a:solidFill>
                            <a:schemeClr val="dk1"/>
                          </a:solidFill>
                          <a:latin typeface="+mn-lt"/>
                          <a:ea typeface="+mn-ea"/>
                          <a:cs typeface="+mn-cs"/>
                        </a:rPr>
                        <a:t> economics (</a:t>
                      </a:r>
                      <a:r>
                        <a:rPr lang="en-US" sz="1000" b="1" kern="1200" dirty="0" err="1" smtClean="0">
                          <a:solidFill>
                            <a:schemeClr val="dk1"/>
                          </a:solidFill>
                          <a:latin typeface="+mn-lt"/>
                          <a:ea typeface="+mn-ea"/>
                          <a:cs typeface="+mn-cs"/>
                        </a:rPr>
                        <a:t>Kumarappa</a:t>
                      </a:r>
                      <a:r>
                        <a:rPr lang="en-US" sz="1000" b="1" kern="1200" dirty="0" smtClean="0">
                          <a:solidFill>
                            <a:schemeClr val="dk1"/>
                          </a:solidFill>
                          <a:latin typeface="+mn-lt"/>
                          <a:ea typeface="+mn-ea"/>
                          <a:cs typeface="+mn-cs"/>
                        </a:rPr>
                        <a:t>, 1945)</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2. The Economics of the Coming Spaceship Earth</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a:t>
                      </a:r>
                      <a:r>
                        <a:rPr lang="en-US" sz="1000" b="1" kern="1200" dirty="0" err="1" smtClean="0">
                          <a:solidFill>
                            <a:schemeClr val="dk1"/>
                          </a:solidFill>
                          <a:latin typeface="+mn-lt"/>
                          <a:ea typeface="+mn-ea"/>
                          <a:cs typeface="+mn-cs"/>
                        </a:rPr>
                        <a:t>Boulding</a:t>
                      </a:r>
                      <a:r>
                        <a:rPr lang="en-US" sz="1000" b="1" kern="1200" dirty="0" smtClean="0">
                          <a:solidFill>
                            <a:schemeClr val="dk1"/>
                          </a:solidFill>
                          <a:latin typeface="+mn-lt"/>
                          <a:ea typeface="+mn-ea"/>
                          <a:cs typeface="+mn-cs"/>
                        </a:rPr>
                        <a:t>, 1966)</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3. The entropy law and the economic process (</a:t>
                      </a:r>
                      <a:r>
                        <a:rPr lang="en-US" sz="1000" b="1" kern="1200" dirty="0" err="1" smtClean="0">
                          <a:solidFill>
                            <a:schemeClr val="dk1"/>
                          </a:solidFill>
                          <a:latin typeface="+mn-lt"/>
                          <a:ea typeface="+mn-ea"/>
                          <a:cs typeface="+mn-cs"/>
                        </a:rPr>
                        <a:t>Georgescu-Roegen</a:t>
                      </a:r>
                      <a:r>
                        <a:rPr lang="en-US" sz="1000" b="1" kern="1200" dirty="0" smtClean="0">
                          <a:solidFill>
                            <a:schemeClr val="dk1"/>
                          </a:solidFill>
                          <a:latin typeface="+mn-lt"/>
                          <a:ea typeface="+mn-ea"/>
                          <a:cs typeface="+mn-cs"/>
                        </a:rPr>
                        <a:t>, 1971)</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4. The Closing Circle (Commoner, 1971)</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5. Social Ecology (</a:t>
                      </a:r>
                      <a:r>
                        <a:rPr lang="en-US" sz="1000" b="1" kern="1200" dirty="0" err="1" smtClean="0">
                          <a:solidFill>
                            <a:schemeClr val="dk1"/>
                          </a:solidFill>
                          <a:latin typeface="+mn-lt"/>
                          <a:ea typeface="+mn-ea"/>
                          <a:cs typeface="+mn-cs"/>
                        </a:rPr>
                        <a:t>Bookchin</a:t>
                      </a:r>
                      <a:r>
                        <a:rPr lang="en-US" sz="1000" b="1" kern="1200" dirty="0" smtClean="0">
                          <a:solidFill>
                            <a:schemeClr val="dk1"/>
                          </a:solidFill>
                          <a:latin typeface="+mn-lt"/>
                          <a:ea typeface="+mn-ea"/>
                          <a:cs typeface="+mn-cs"/>
                        </a:rPr>
                        <a:t>, 1971)</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6. Ecological Design (</a:t>
                      </a:r>
                      <a:r>
                        <a:rPr lang="en-US" sz="1000" b="1" kern="1200" dirty="0" err="1" smtClean="0">
                          <a:solidFill>
                            <a:schemeClr val="dk1"/>
                          </a:solidFill>
                          <a:latin typeface="+mn-lt"/>
                          <a:ea typeface="+mn-ea"/>
                          <a:cs typeface="+mn-cs"/>
                        </a:rPr>
                        <a:t>Papanek</a:t>
                      </a:r>
                      <a:r>
                        <a:rPr lang="en-US" sz="1000" b="1" kern="1200" dirty="0" smtClean="0">
                          <a:solidFill>
                            <a:schemeClr val="dk1"/>
                          </a:solidFill>
                          <a:latin typeface="+mn-lt"/>
                          <a:ea typeface="+mn-ea"/>
                          <a:cs typeface="+mn-cs"/>
                        </a:rPr>
                        <a:t>, 1972)</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7. Limits to Growth (Meadows et al., 1972)</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8. Small is Beautiful (Schumacher, 1973)</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9. Conviviality (</a:t>
                      </a:r>
                      <a:r>
                        <a:rPr lang="en-US" sz="1000" b="1" kern="1200" dirty="0" err="1" smtClean="0">
                          <a:solidFill>
                            <a:schemeClr val="dk1"/>
                          </a:solidFill>
                          <a:latin typeface="+mn-lt"/>
                          <a:ea typeface="+mn-ea"/>
                          <a:cs typeface="+mn-cs"/>
                        </a:rPr>
                        <a:t>Illich</a:t>
                      </a:r>
                      <a:r>
                        <a:rPr lang="en-US" sz="1000" b="1" kern="1200" dirty="0" smtClean="0">
                          <a:solidFill>
                            <a:schemeClr val="dk1"/>
                          </a:solidFill>
                          <a:latin typeface="+mn-lt"/>
                          <a:ea typeface="+mn-ea"/>
                          <a:cs typeface="+mn-cs"/>
                        </a:rPr>
                        <a:t>, 1973)</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10. Steady-state economics (Daly, 1977)</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11. </a:t>
                      </a:r>
                      <a:r>
                        <a:rPr lang="en-US" sz="1000" b="1" kern="1200" dirty="0" err="1" smtClean="0">
                          <a:solidFill>
                            <a:schemeClr val="dk1"/>
                          </a:solidFill>
                          <a:latin typeface="+mn-lt"/>
                          <a:ea typeface="+mn-ea"/>
                          <a:cs typeface="+mn-cs"/>
                        </a:rPr>
                        <a:t>Permaculture</a:t>
                      </a:r>
                      <a:r>
                        <a:rPr lang="en-US" sz="1000" b="1" kern="1200" dirty="0" smtClean="0">
                          <a:solidFill>
                            <a:schemeClr val="dk1"/>
                          </a:solidFill>
                          <a:latin typeface="+mn-lt"/>
                          <a:ea typeface="+mn-ea"/>
                          <a:cs typeface="+mn-cs"/>
                        </a:rPr>
                        <a:t> (</a:t>
                      </a:r>
                      <a:r>
                        <a:rPr lang="en-US" sz="1000" b="1" kern="1200" dirty="0" err="1" smtClean="0">
                          <a:solidFill>
                            <a:schemeClr val="dk1"/>
                          </a:solidFill>
                          <a:latin typeface="+mn-lt"/>
                          <a:ea typeface="+mn-ea"/>
                          <a:cs typeface="+mn-cs"/>
                        </a:rPr>
                        <a:t>Mollison</a:t>
                      </a:r>
                      <a:r>
                        <a:rPr lang="en-US" sz="1000" b="1" kern="1200" dirty="0" smtClean="0">
                          <a:solidFill>
                            <a:schemeClr val="dk1"/>
                          </a:solidFill>
                          <a:latin typeface="+mn-lt"/>
                          <a:ea typeface="+mn-ea"/>
                          <a:cs typeface="+mn-cs"/>
                        </a:rPr>
                        <a:t> and Holmgren, 1978)</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12. </a:t>
                      </a:r>
                      <a:r>
                        <a:rPr lang="en-US" sz="1000" b="1" kern="1200" dirty="0" err="1" smtClean="0">
                          <a:solidFill>
                            <a:schemeClr val="dk1"/>
                          </a:solidFill>
                          <a:latin typeface="+mn-lt"/>
                          <a:ea typeface="+mn-ea"/>
                          <a:cs typeface="+mn-cs"/>
                        </a:rPr>
                        <a:t>Décroissance</a:t>
                      </a:r>
                      <a:r>
                        <a:rPr lang="en-US" sz="1000" b="1" kern="1200" dirty="0" smtClean="0">
                          <a:solidFill>
                            <a:schemeClr val="dk1"/>
                          </a:solidFill>
                          <a:latin typeface="+mn-lt"/>
                          <a:ea typeface="+mn-ea"/>
                          <a:cs typeface="+mn-cs"/>
                        </a:rPr>
                        <a:t> (</a:t>
                      </a:r>
                      <a:r>
                        <a:rPr lang="en-US" sz="1000" b="1" kern="1200" dirty="0" err="1" smtClean="0">
                          <a:solidFill>
                            <a:schemeClr val="dk1"/>
                          </a:solidFill>
                          <a:latin typeface="+mn-lt"/>
                          <a:ea typeface="+mn-ea"/>
                          <a:cs typeface="+mn-cs"/>
                        </a:rPr>
                        <a:t>Gorz</a:t>
                      </a:r>
                      <a:r>
                        <a:rPr lang="en-US" sz="1000" b="1" kern="1200" dirty="0" smtClean="0">
                          <a:solidFill>
                            <a:schemeClr val="dk1"/>
                          </a:solidFill>
                          <a:latin typeface="+mn-lt"/>
                          <a:ea typeface="+mn-ea"/>
                          <a:cs typeface="+mn-cs"/>
                        </a:rPr>
                        <a:t>, 1980)</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13. Deep Ecology (</a:t>
                      </a:r>
                      <a:r>
                        <a:rPr lang="en-US" sz="1000" b="1" kern="1200" dirty="0" err="1" smtClean="0">
                          <a:solidFill>
                            <a:schemeClr val="dk1"/>
                          </a:solidFill>
                          <a:latin typeface="+mn-lt"/>
                          <a:ea typeface="+mn-ea"/>
                          <a:cs typeface="+mn-cs"/>
                        </a:rPr>
                        <a:t>Næss</a:t>
                      </a:r>
                      <a:r>
                        <a:rPr lang="en-US" sz="1000" b="1" kern="1200" dirty="0" smtClean="0">
                          <a:solidFill>
                            <a:schemeClr val="dk1"/>
                          </a:solidFill>
                          <a:latin typeface="+mn-lt"/>
                          <a:ea typeface="+mn-ea"/>
                          <a:cs typeface="+mn-cs"/>
                        </a:rPr>
                        <a:t> and </a:t>
                      </a:r>
                      <a:r>
                        <a:rPr lang="en-US" sz="1000" b="1" kern="1200" dirty="0" err="1" smtClean="0">
                          <a:solidFill>
                            <a:schemeClr val="dk1"/>
                          </a:solidFill>
                          <a:latin typeface="+mn-lt"/>
                          <a:ea typeface="+mn-ea"/>
                          <a:cs typeface="+mn-cs"/>
                        </a:rPr>
                        <a:t>Rothernberg</a:t>
                      </a:r>
                      <a:r>
                        <a:rPr lang="en-US" sz="1000" b="1" kern="1200" dirty="0" smtClean="0">
                          <a:solidFill>
                            <a:schemeClr val="dk1"/>
                          </a:solidFill>
                          <a:latin typeface="+mn-lt"/>
                          <a:ea typeface="+mn-ea"/>
                          <a:cs typeface="+mn-cs"/>
                        </a:rPr>
                        <a:t> 1989)</a:t>
                      </a:r>
                      <a:endParaRPr lang="ko-KR" altLang="en-US" sz="1000" b="1" kern="1200" dirty="0" smtClean="0">
                        <a:solidFill>
                          <a:schemeClr val="dk1"/>
                        </a:solidFill>
                        <a:latin typeface="+mn-lt"/>
                        <a:ea typeface="+mn-ea"/>
                        <a:cs typeface="+mn-cs"/>
                      </a:endParaRPr>
                    </a:p>
                    <a:p>
                      <a:pPr latinLnBrk="1">
                        <a:lnSpc>
                          <a:spcPts val="1000"/>
                        </a:lnSpc>
                      </a:pPr>
                      <a:endParaRPr lang="ko-KR" altLang="en-US" sz="1000" b="1" dirty="0"/>
                    </a:p>
                  </a:txBody>
                  <a:tcPr/>
                </a:tc>
                <a:tc>
                  <a:txBody>
                    <a:bodyPr/>
                    <a:lstStyle/>
                    <a:p>
                      <a:pPr latinLnBrk="1">
                        <a:lnSpc>
                          <a:spcPts val="1000"/>
                        </a:lnSpc>
                      </a:pPr>
                      <a:r>
                        <a:rPr lang="en-US" sz="1000" b="1" kern="1200" dirty="0" smtClean="0">
                          <a:solidFill>
                            <a:schemeClr val="dk1"/>
                          </a:solidFill>
                          <a:latin typeface="+mn-lt"/>
                          <a:ea typeface="+mn-ea"/>
                          <a:cs typeface="+mn-cs"/>
                        </a:rPr>
                        <a:t>N. 17 circularity 3.2 concepts:</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 Transition Movement (Hopkins, 2008)</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2. </a:t>
                      </a:r>
                      <a:r>
                        <a:rPr lang="en-US" sz="1000" b="1" kern="1200" dirty="0" err="1" smtClean="0">
                          <a:solidFill>
                            <a:schemeClr val="dk1"/>
                          </a:solidFill>
                          <a:latin typeface="+mn-lt"/>
                          <a:ea typeface="+mn-ea"/>
                          <a:cs typeface="+mn-cs"/>
                        </a:rPr>
                        <a:t>Degrowth</a:t>
                      </a:r>
                      <a:r>
                        <a:rPr lang="en-US" sz="1000" b="1" kern="1200" dirty="0" smtClean="0">
                          <a:solidFill>
                            <a:schemeClr val="dk1"/>
                          </a:solidFill>
                          <a:latin typeface="+mn-lt"/>
                          <a:ea typeface="+mn-ea"/>
                          <a:cs typeface="+mn-cs"/>
                        </a:rPr>
                        <a:t> (</a:t>
                      </a:r>
                      <a:r>
                        <a:rPr lang="en-US" sz="1000" b="1" kern="1200" dirty="0" err="1" smtClean="0">
                          <a:solidFill>
                            <a:schemeClr val="dk1"/>
                          </a:solidFill>
                          <a:latin typeface="+mn-lt"/>
                          <a:ea typeface="+mn-ea"/>
                          <a:cs typeface="+mn-cs"/>
                        </a:rPr>
                        <a:t>Latouche</a:t>
                      </a:r>
                      <a:r>
                        <a:rPr lang="en-US" sz="1000" b="1" kern="1200" dirty="0" smtClean="0">
                          <a:solidFill>
                            <a:schemeClr val="dk1"/>
                          </a:solidFill>
                          <a:latin typeface="+mn-lt"/>
                          <a:ea typeface="+mn-ea"/>
                          <a:cs typeface="+mn-cs"/>
                        </a:rPr>
                        <a:t>, 2009)</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3. Eco-socialism (</a:t>
                      </a:r>
                      <a:r>
                        <a:rPr lang="en-US" sz="1000" b="1" kern="1200" dirty="0" err="1" smtClean="0">
                          <a:solidFill>
                            <a:schemeClr val="dk1"/>
                          </a:solidFill>
                          <a:latin typeface="+mn-lt"/>
                          <a:ea typeface="+mn-ea"/>
                          <a:cs typeface="+mn-cs"/>
                        </a:rPr>
                        <a:t>Löwy</a:t>
                      </a:r>
                      <a:r>
                        <a:rPr lang="en-US" sz="1000" b="1" kern="1200" dirty="0" smtClean="0">
                          <a:solidFill>
                            <a:schemeClr val="dk1"/>
                          </a:solidFill>
                          <a:latin typeface="+mn-lt"/>
                          <a:ea typeface="+mn-ea"/>
                          <a:cs typeface="+mn-cs"/>
                        </a:rPr>
                        <a:t>, 2011)</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4. </a:t>
                      </a:r>
                      <a:r>
                        <a:rPr lang="en-US" sz="1000" b="1" kern="1200" dirty="0" err="1" smtClean="0">
                          <a:solidFill>
                            <a:schemeClr val="dk1"/>
                          </a:solidFill>
                          <a:latin typeface="+mn-lt"/>
                          <a:ea typeface="+mn-ea"/>
                          <a:cs typeface="+mn-cs"/>
                        </a:rPr>
                        <a:t>Laudato</a:t>
                      </a:r>
                      <a:r>
                        <a:rPr lang="en-US" sz="1000" b="1" kern="1200" dirty="0" smtClean="0">
                          <a:solidFill>
                            <a:schemeClr val="dk1"/>
                          </a:solidFill>
                          <a:latin typeface="+mn-lt"/>
                          <a:ea typeface="+mn-ea"/>
                          <a:cs typeface="+mn-cs"/>
                        </a:rPr>
                        <a:t> Si’ (Pope Francis, 2015)</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5. Transition design (Irwin, 2015)</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6. Economy for the Common Good (</a:t>
                      </a:r>
                      <a:r>
                        <a:rPr lang="en-US" sz="1000" b="1" kern="1200" dirty="0" err="1" smtClean="0">
                          <a:solidFill>
                            <a:schemeClr val="dk1"/>
                          </a:solidFill>
                          <a:latin typeface="+mn-lt"/>
                          <a:ea typeface="+mn-ea"/>
                          <a:cs typeface="+mn-cs"/>
                        </a:rPr>
                        <a:t>Felber</a:t>
                      </a:r>
                      <a:r>
                        <a:rPr lang="en-US" sz="1000" b="1" kern="1200" dirty="0" smtClean="0">
                          <a:solidFill>
                            <a:schemeClr val="dk1"/>
                          </a:solidFill>
                          <a:latin typeface="+mn-lt"/>
                          <a:ea typeface="+mn-ea"/>
                          <a:cs typeface="+mn-cs"/>
                        </a:rPr>
                        <a:t>, 2015)</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7. Post-growth (Jackson, 2016)</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8. </a:t>
                      </a:r>
                      <a:r>
                        <a:rPr lang="en-US" sz="1000" b="1" kern="1200" dirty="0" err="1" smtClean="0">
                          <a:solidFill>
                            <a:schemeClr val="dk1"/>
                          </a:solidFill>
                          <a:latin typeface="+mn-lt"/>
                          <a:ea typeface="+mn-ea"/>
                          <a:cs typeface="+mn-cs"/>
                        </a:rPr>
                        <a:t>Permacircular</a:t>
                      </a:r>
                      <a:r>
                        <a:rPr lang="en-US" sz="1000" b="1" kern="1200" dirty="0" smtClean="0">
                          <a:solidFill>
                            <a:schemeClr val="dk1"/>
                          </a:solidFill>
                          <a:latin typeface="+mn-lt"/>
                          <a:ea typeface="+mn-ea"/>
                          <a:cs typeface="+mn-cs"/>
                        </a:rPr>
                        <a:t> Economy (Bourg, 2018),</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9. Voluntary Simplicity (Trainer and Alexander, 2019)</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10. </a:t>
                      </a:r>
                      <a:r>
                        <a:rPr lang="en-US" sz="1000" b="1" kern="1200" dirty="0" err="1" smtClean="0">
                          <a:solidFill>
                            <a:schemeClr val="dk1"/>
                          </a:solidFill>
                          <a:latin typeface="+mn-lt"/>
                          <a:ea typeface="+mn-ea"/>
                          <a:cs typeface="+mn-cs"/>
                        </a:rPr>
                        <a:t>Convivalism</a:t>
                      </a:r>
                      <a:r>
                        <a:rPr lang="en-US" sz="1000" b="1" kern="1200" dirty="0" smtClean="0">
                          <a:solidFill>
                            <a:schemeClr val="dk1"/>
                          </a:solidFill>
                          <a:latin typeface="+mn-lt"/>
                          <a:ea typeface="+mn-ea"/>
                          <a:cs typeface="+mn-cs"/>
                        </a:rPr>
                        <a:t> (</a:t>
                      </a:r>
                      <a:r>
                        <a:rPr lang="en-US" sz="1000" b="1" kern="1200" dirty="0" err="1" smtClean="0">
                          <a:solidFill>
                            <a:schemeClr val="dk1"/>
                          </a:solidFill>
                          <a:latin typeface="+mn-lt"/>
                          <a:ea typeface="+mn-ea"/>
                          <a:cs typeface="+mn-cs"/>
                        </a:rPr>
                        <a:t>Caillé</a:t>
                      </a:r>
                      <a:r>
                        <a:rPr lang="en-US" sz="1000" b="1" kern="1200" dirty="0" smtClean="0">
                          <a:solidFill>
                            <a:schemeClr val="dk1"/>
                          </a:solidFill>
                          <a:latin typeface="+mn-lt"/>
                          <a:ea typeface="+mn-ea"/>
                          <a:cs typeface="+mn-cs"/>
                        </a:rPr>
                        <a:t>, 2019)</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11. </a:t>
                      </a:r>
                      <a:r>
                        <a:rPr lang="en-US" sz="1000" b="1" kern="1200" dirty="0" err="1" smtClean="0">
                          <a:solidFill>
                            <a:schemeClr val="dk1"/>
                          </a:solidFill>
                          <a:latin typeface="+mn-lt"/>
                          <a:ea typeface="+mn-ea"/>
                          <a:cs typeface="+mn-cs"/>
                        </a:rPr>
                        <a:t>Buen</a:t>
                      </a:r>
                      <a:r>
                        <a:rPr lang="en-US" sz="1000" b="1" kern="1200" dirty="0" smtClean="0">
                          <a:solidFill>
                            <a:schemeClr val="dk1"/>
                          </a:solidFill>
                          <a:latin typeface="+mn-lt"/>
                          <a:ea typeface="+mn-ea"/>
                          <a:cs typeface="+mn-cs"/>
                        </a:rPr>
                        <a:t> </a:t>
                      </a:r>
                      <a:r>
                        <a:rPr lang="en-US" sz="1000" b="1" kern="1200" dirty="0" err="1" smtClean="0">
                          <a:solidFill>
                            <a:schemeClr val="dk1"/>
                          </a:solidFill>
                          <a:latin typeface="+mn-lt"/>
                          <a:ea typeface="+mn-ea"/>
                          <a:cs typeface="+mn-cs"/>
                        </a:rPr>
                        <a:t>Vivir</a:t>
                      </a:r>
                      <a:r>
                        <a:rPr lang="en-US" sz="1000" b="1" kern="1200" dirty="0" smtClean="0">
                          <a:solidFill>
                            <a:schemeClr val="dk1"/>
                          </a:solidFill>
                          <a:latin typeface="+mn-lt"/>
                          <a:ea typeface="+mn-ea"/>
                          <a:cs typeface="+mn-cs"/>
                        </a:rPr>
                        <a:t>/ </a:t>
                      </a:r>
                      <a:r>
                        <a:rPr lang="en-US" sz="1000" b="1" kern="1200" dirty="0" err="1" smtClean="0">
                          <a:solidFill>
                            <a:schemeClr val="dk1"/>
                          </a:solidFill>
                          <a:latin typeface="+mn-lt"/>
                          <a:ea typeface="+mn-ea"/>
                          <a:cs typeface="+mn-cs"/>
                        </a:rPr>
                        <a:t>Sumark</a:t>
                      </a:r>
                      <a:r>
                        <a:rPr lang="en-US" sz="1000" b="1" kern="1200" dirty="0" smtClean="0">
                          <a:solidFill>
                            <a:schemeClr val="dk1"/>
                          </a:solidFill>
                          <a:latin typeface="+mn-lt"/>
                          <a:ea typeface="+mn-ea"/>
                          <a:cs typeface="+mn-cs"/>
                        </a:rPr>
                        <a:t> </a:t>
                      </a:r>
                      <a:r>
                        <a:rPr lang="en-US" sz="1000" b="1" kern="1200" dirty="0" err="1" smtClean="0">
                          <a:solidFill>
                            <a:schemeClr val="dk1"/>
                          </a:solidFill>
                          <a:latin typeface="+mn-lt"/>
                          <a:ea typeface="+mn-ea"/>
                          <a:cs typeface="+mn-cs"/>
                        </a:rPr>
                        <a:t>Kawsay</a:t>
                      </a:r>
                      <a:r>
                        <a:rPr lang="en-US" sz="1000" b="1" kern="1200" dirty="0" smtClean="0">
                          <a:solidFill>
                            <a:schemeClr val="dk1"/>
                          </a:solidFill>
                          <a:latin typeface="+mn-lt"/>
                          <a:ea typeface="+mn-ea"/>
                          <a:cs typeface="+mn-cs"/>
                        </a:rPr>
                        <a:t> (Government of</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Ecuador, 2008)</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12. </a:t>
                      </a:r>
                      <a:r>
                        <a:rPr lang="en-US" sz="1000" b="1" kern="1200" dirty="0" err="1" smtClean="0">
                          <a:solidFill>
                            <a:schemeClr val="dk1"/>
                          </a:solidFill>
                          <a:latin typeface="+mn-lt"/>
                          <a:ea typeface="+mn-ea"/>
                          <a:cs typeface="+mn-cs"/>
                        </a:rPr>
                        <a:t>Ubuntu</a:t>
                      </a:r>
                      <a:r>
                        <a:rPr lang="en-US" sz="1000" b="1" kern="1200" dirty="0" smtClean="0">
                          <a:solidFill>
                            <a:schemeClr val="dk1"/>
                          </a:solidFill>
                          <a:latin typeface="+mn-lt"/>
                          <a:ea typeface="+mn-ea"/>
                          <a:cs typeface="+mn-cs"/>
                        </a:rPr>
                        <a:t> (</a:t>
                      </a:r>
                      <a:r>
                        <a:rPr lang="en-US" sz="1000" b="1" kern="1200" dirty="0" err="1" smtClean="0">
                          <a:solidFill>
                            <a:schemeClr val="dk1"/>
                          </a:solidFill>
                          <a:latin typeface="+mn-lt"/>
                          <a:ea typeface="+mn-ea"/>
                          <a:cs typeface="+mn-cs"/>
                        </a:rPr>
                        <a:t>Shumba</a:t>
                      </a:r>
                      <a:r>
                        <a:rPr lang="en-US" sz="1000" b="1" kern="1200" dirty="0" smtClean="0">
                          <a:solidFill>
                            <a:schemeClr val="dk1"/>
                          </a:solidFill>
                          <a:latin typeface="+mn-lt"/>
                          <a:ea typeface="+mn-ea"/>
                          <a:cs typeface="+mn-cs"/>
                        </a:rPr>
                        <a:t>, 2011)</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13. Ecological Civilization (Zhang et al., 2011)</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14. Ecological </a:t>
                      </a:r>
                      <a:r>
                        <a:rPr lang="en-US" sz="1000" b="1" kern="1200" dirty="0" err="1" smtClean="0">
                          <a:solidFill>
                            <a:schemeClr val="dk1"/>
                          </a:solidFill>
                          <a:latin typeface="+mn-lt"/>
                          <a:ea typeface="+mn-ea"/>
                          <a:cs typeface="+mn-cs"/>
                        </a:rPr>
                        <a:t>Swaraj</a:t>
                      </a:r>
                      <a:r>
                        <a:rPr lang="en-US" sz="1000" b="1" kern="1200" dirty="0" smtClean="0">
                          <a:solidFill>
                            <a:schemeClr val="dk1"/>
                          </a:solidFill>
                          <a:latin typeface="+mn-lt"/>
                          <a:ea typeface="+mn-ea"/>
                          <a:cs typeface="+mn-cs"/>
                        </a:rPr>
                        <a:t> (Kothari et al., 2014)</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15. Suma </a:t>
                      </a:r>
                      <a:r>
                        <a:rPr lang="en-US" sz="1000" b="1" kern="1200" dirty="0" err="1" smtClean="0">
                          <a:solidFill>
                            <a:schemeClr val="dk1"/>
                          </a:solidFill>
                          <a:latin typeface="+mn-lt"/>
                          <a:ea typeface="+mn-ea"/>
                          <a:cs typeface="+mn-cs"/>
                        </a:rPr>
                        <a:t>Qamaña</a:t>
                      </a:r>
                      <a:r>
                        <a:rPr lang="en-US" sz="1000" b="1" kern="1200" dirty="0" smtClean="0">
                          <a:solidFill>
                            <a:schemeClr val="dk1"/>
                          </a:solidFill>
                          <a:latin typeface="+mn-lt"/>
                          <a:ea typeface="+mn-ea"/>
                          <a:cs typeface="+mn-cs"/>
                        </a:rPr>
                        <a:t> / </a:t>
                      </a:r>
                      <a:r>
                        <a:rPr lang="en-US" sz="1000" b="1" kern="1200" dirty="0" err="1" smtClean="0">
                          <a:solidFill>
                            <a:schemeClr val="dk1"/>
                          </a:solidFill>
                          <a:latin typeface="+mn-lt"/>
                          <a:ea typeface="+mn-ea"/>
                          <a:cs typeface="+mn-cs"/>
                        </a:rPr>
                        <a:t>Vivir</a:t>
                      </a:r>
                      <a:r>
                        <a:rPr lang="en-US" sz="1000" b="1" kern="1200" dirty="0" smtClean="0">
                          <a:solidFill>
                            <a:schemeClr val="dk1"/>
                          </a:solidFill>
                          <a:latin typeface="+mn-lt"/>
                          <a:ea typeface="+mn-ea"/>
                          <a:cs typeface="+mn-cs"/>
                        </a:rPr>
                        <a:t> Bien (</a:t>
                      </a:r>
                      <a:r>
                        <a:rPr lang="en-US" sz="1000" b="1" kern="1200" dirty="0" err="1" smtClean="0">
                          <a:solidFill>
                            <a:schemeClr val="dk1"/>
                          </a:solidFill>
                          <a:latin typeface="+mn-lt"/>
                          <a:ea typeface="+mn-ea"/>
                          <a:cs typeface="+mn-cs"/>
                        </a:rPr>
                        <a:t>Artaraz</a:t>
                      </a:r>
                      <a:r>
                        <a:rPr lang="en-US" sz="1000" b="1" kern="1200" dirty="0" smtClean="0">
                          <a:solidFill>
                            <a:schemeClr val="dk1"/>
                          </a:solidFill>
                          <a:latin typeface="+mn-lt"/>
                          <a:ea typeface="+mn-ea"/>
                          <a:cs typeface="+mn-cs"/>
                        </a:rPr>
                        <a:t> and </a:t>
                      </a:r>
                      <a:r>
                        <a:rPr lang="en-US" sz="1000" b="1" kern="1200" dirty="0" err="1" smtClean="0">
                          <a:solidFill>
                            <a:schemeClr val="dk1"/>
                          </a:solidFill>
                          <a:latin typeface="+mn-lt"/>
                          <a:ea typeface="+mn-ea"/>
                          <a:cs typeface="+mn-cs"/>
                        </a:rPr>
                        <a:t>Calestani</a:t>
                      </a:r>
                      <a:r>
                        <a:rPr lang="en-US" sz="1000" b="1" kern="1200" dirty="0" smtClean="0">
                          <a:solidFill>
                            <a:schemeClr val="dk1"/>
                          </a:solidFill>
                          <a:latin typeface="+mn-lt"/>
                          <a:ea typeface="+mn-ea"/>
                          <a:cs typeface="+mn-cs"/>
                        </a:rPr>
                        <a:t>, 2015)</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16. Buddhist, Confucian and Taoist ecology (</a:t>
                      </a:r>
                      <a:r>
                        <a:rPr lang="en-US" sz="1000" b="1" kern="1200" dirty="0" err="1" smtClean="0">
                          <a:solidFill>
                            <a:schemeClr val="dk1"/>
                          </a:solidFill>
                          <a:latin typeface="+mn-lt"/>
                          <a:ea typeface="+mn-ea"/>
                          <a:cs typeface="+mn-cs"/>
                        </a:rPr>
                        <a:t>Arler</a:t>
                      </a:r>
                      <a:r>
                        <a:rPr lang="en-US" sz="1000" b="1" kern="1200" dirty="0" smtClean="0">
                          <a:solidFill>
                            <a:schemeClr val="dk1"/>
                          </a:solidFill>
                          <a:latin typeface="+mn-lt"/>
                          <a:ea typeface="+mn-ea"/>
                          <a:cs typeface="+mn-cs"/>
                        </a:rPr>
                        <a:t>, 2018)</a:t>
                      </a:r>
                      <a:endParaRPr lang="ko-KR" altLang="en-US" sz="1000" b="1" kern="1200" dirty="0" smtClean="0">
                        <a:solidFill>
                          <a:schemeClr val="dk1"/>
                        </a:solidFill>
                        <a:latin typeface="+mn-lt"/>
                        <a:ea typeface="+mn-ea"/>
                        <a:cs typeface="+mn-cs"/>
                      </a:endParaRPr>
                    </a:p>
                    <a:p>
                      <a:pPr latinLnBrk="1">
                        <a:lnSpc>
                          <a:spcPts val="1000"/>
                        </a:lnSpc>
                      </a:pPr>
                      <a:r>
                        <a:rPr lang="fr-RE" sz="1000" b="1" kern="1200" dirty="0" smtClean="0">
                          <a:solidFill>
                            <a:schemeClr val="dk1"/>
                          </a:solidFill>
                          <a:latin typeface="+mn-lt"/>
                          <a:ea typeface="+mn-ea"/>
                          <a:cs typeface="+mn-cs"/>
                        </a:rPr>
                        <a:t>17. Radical Pluralism/ Pluriverse (Kothari et al., 2019)</a:t>
                      </a:r>
                      <a:endParaRPr lang="ko-KR" altLang="en-US" sz="1000" b="1" kern="1200" dirty="0" smtClean="0">
                        <a:solidFill>
                          <a:schemeClr val="dk1"/>
                        </a:solidFill>
                        <a:latin typeface="+mn-lt"/>
                        <a:ea typeface="+mn-ea"/>
                        <a:cs typeface="+mn-cs"/>
                      </a:endParaRPr>
                    </a:p>
                  </a:txBody>
                  <a:tcPr/>
                </a:tc>
              </a:tr>
              <a:tr h="1293085">
                <a:tc>
                  <a:txBody>
                    <a:bodyPr/>
                    <a:lstStyle/>
                    <a:p>
                      <a:pPr latinLnBrk="1">
                        <a:lnSpc>
                          <a:spcPts val="1000"/>
                        </a:lnSpc>
                      </a:pPr>
                      <a:r>
                        <a:rPr lang="ko-KR" altLang="en-US" sz="1000" b="1" dirty="0" smtClean="0"/>
                        <a:t>기술중심적 순환경제</a:t>
                      </a:r>
                      <a:endParaRPr lang="en-US" altLang="ko-KR" sz="1000" b="1" dirty="0" smtClean="0"/>
                    </a:p>
                    <a:p>
                      <a:pPr latinLnBrk="1">
                        <a:lnSpc>
                          <a:spcPts val="1000"/>
                        </a:lnSpc>
                      </a:pPr>
                      <a:r>
                        <a:rPr lang="en-US" altLang="ko-KR" sz="1000" b="1" dirty="0" smtClean="0"/>
                        <a:t>(19</a:t>
                      </a:r>
                      <a:r>
                        <a:rPr lang="ko-KR" altLang="en-US" sz="1000" b="1" dirty="0" smtClean="0"/>
                        <a:t>개 개념</a:t>
                      </a:r>
                      <a:r>
                        <a:rPr lang="en-US" altLang="ko-KR" sz="1000" b="1" dirty="0" smtClean="0"/>
                        <a:t>)</a:t>
                      </a:r>
                      <a:endParaRPr lang="ko-KR" altLang="en-US" sz="1000" b="1" dirty="0"/>
                    </a:p>
                  </a:txBody>
                  <a:tcPr/>
                </a:tc>
                <a:tc>
                  <a:txBody>
                    <a:bodyPr/>
                    <a:lstStyle/>
                    <a:p>
                      <a:pPr latinLnBrk="1">
                        <a:lnSpc>
                          <a:spcPts val="1000"/>
                        </a:lnSpc>
                      </a:pPr>
                      <a:r>
                        <a:rPr lang="en-US" sz="1000" b="1" kern="1200" dirty="0" smtClean="0">
                          <a:solidFill>
                            <a:schemeClr val="dk1"/>
                          </a:solidFill>
                          <a:latin typeface="+mn-lt"/>
                          <a:ea typeface="+mn-ea"/>
                          <a:cs typeface="+mn-cs"/>
                        </a:rPr>
                        <a:t>N. 15 concepts from circularity 2.0 :</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 Industrial Ecology (</a:t>
                      </a:r>
                      <a:r>
                        <a:rPr lang="en-US" sz="1000" b="1" kern="1200" dirty="0" err="1" smtClean="0">
                          <a:solidFill>
                            <a:schemeClr val="dk1"/>
                          </a:solidFill>
                          <a:latin typeface="+mn-lt"/>
                          <a:ea typeface="+mn-ea"/>
                          <a:cs typeface="+mn-cs"/>
                        </a:rPr>
                        <a:t>Frosch</a:t>
                      </a:r>
                      <a:r>
                        <a:rPr lang="en-US" sz="1000" b="1" kern="1200" dirty="0" smtClean="0">
                          <a:solidFill>
                            <a:schemeClr val="dk1"/>
                          </a:solidFill>
                          <a:latin typeface="+mn-lt"/>
                          <a:ea typeface="+mn-ea"/>
                          <a:cs typeface="+mn-cs"/>
                        </a:rPr>
                        <a:t> and </a:t>
                      </a:r>
                      <a:r>
                        <a:rPr lang="en-US" sz="1000" b="1" kern="1200" dirty="0" err="1" smtClean="0">
                          <a:solidFill>
                            <a:schemeClr val="dk1"/>
                          </a:solidFill>
                          <a:latin typeface="+mn-lt"/>
                          <a:ea typeface="+mn-ea"/>
                          <a:cs typeface="+mn-cs"/>
                        </a:rPr>
                        <a:t>Gallopoulos</a:t>
                      </a:r>
                      <a:r>
                        <a:rPr lang="en-US" sz="1000" b="1" kern="1200" dirty="0" smtClean="0">
                          <a:solidFill>
                            <a:schemeClr val="dk1"/>
                          </a:solidFill>
                          <a:latin typeface="+mn-lt"/>
                          <a:ea typeface="+mn-ea"/>
                          <a:cs typeface="+mn-cs"/>
                        </a:rPr>
                        <a:t>, 1989)</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2. Circular Economy (Pearce and Turner, 1989)</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3. Eco-design /Design for environment (Ryan et al., 1992)</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4. Cyclic Economy (</a:t>
                      </a:r>
                      <a:r>
                        <a:rPr lang="en-US" sz="1000" b="1" kern="1200" dirty="0" err="1" smtClean="0">
                          <a:solidFill>
                            <a:schemeClr val="dk1"/>
                          </a:solidFill>
                          <a:latin typeface="+mn-lt"/>
                          <a:ea typeface="+mn-ea"/>
                          <a:cs typeface="+mn-cs"/>
                        </a:rPr>
                        <a:t>Tibbs</a:t>
                      </a:r>
                      <a:r>
                        <a:rPr lang="en-US" sz="1000" b="1" kern="1200" dirty="0" smtClean="0">
                          <a:solidFill>
                            <a:schemeClr val="dk1"/>
                          </a:solidFill>
                          <a:latin typeface="+mn-lt"/>
                          <a:ea typeface="+mn-ea"/>
                          <a:cs typeface="+mn-cs"/>
                        </a:rPr>
                        <a:t>, 1993)</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5. Industrial Metabolism (Ayres and </a:t>
                      </a:r>
                      <a:r>
                        <a:rPr lang="en-US" sz="1000" b="1" kern="1200" dirty="0" err="1" smtClean="0">
                          <a:solidFill>
                            <a:schemeClr val="dk1"/>
                          </a:solidFill>
                          <a:latin typeface="+mn-lt"/>
                          <a:ea typeface="+mn-ea"/>
                          <a:cs typeface="+mn-cs"/>
                        </a:rPr>
                        <a:t>Simonis</a:t>
                      </a:r>
                      <a:r>
                        <a:rPr lang="en-US" sz="1000" b="1" kern="1200" dirty="0" smtClean="0">
                          <a:solidFill>
                            <a:schemeClr val="dk1"/>
                          </a:solidFill>
                          <a:latin typeface="+mn-lt"/>
                          <a:ea typeface="+mn-ea"/>
                          <a:cs typeface="+mn-cs"/>
                        </a:rPr>
                        <a:t>, 1994)</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6. Cleaner Production (Baas, 1995)</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7. Reverse Logistics (Rogers and </a:t>
                      </a:r>
                      <a:r>
                        <a:rPr lang="en-US" sz="1000" b="1" kern="1200" dirty="0" err="1" smtClean="0">
                          <a:solidFill>
                            <a:schemeClr val="dk1"/>
                          </a:solidFill>
                          <a:latin typeface="+mn-lt"/>
                          <a:ea typeface="+mn-ea"/>
                          <a:cs typeface="+mn-cs"/>
                        </a:rPr>
                        <a:t>Tibben-Lembke</a:t>
                      </a:r>
                      <a:r>
                        <a:rPr lang="en-US" sz="1000" b="1" kern="1200" dirty="0" smtClean="0">
                          <a:solidFill>
                            <a:schemeClr val="dk1"/>
                          </a:solidFill>
                          <a:latin typeface="+mn-lt"/>
                          <a:ea typeface="+mn-ea"/>
                          <a:cs typeface="+mn-cs"/>
                        </a:rPr>
                        <a:t>, 1998)</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8. Eco-industrial parks and networks (</a:t>
                      </a:r>
                      <a:r>
                        <a:rPr lang="en-US" sz="1000" b="1" kern="1200" dirty="0" err="1" smtClean="0">
                          <a:solidFill>
                            <a:schemeClr val="dk1"/>
                          </a:solidFill>
                          <a:latin typeface="+mn-lt"/>
                          <a:ea typeface="+mn-ea"/>
                          <a:cs typeface="+mn-cs"/>
                        </a:rPr>
                        <a:t>Côté</a:t>
                      </a:r>
                      <a:r>
                        <a:rPr lang="en-US" sz="1000" b="1" kern="1200" dirty="0" smtClean="0">
                          <a:solidFill>
                            <a:schemeClr val="dk1"/>
                          </a:solidFill>
                          <a:latin typeface="+mn-lt"/>
                          <a:ea typeface="+mn-ea"/>
                          <a:cs typeface="+mn-cs"/>
                        </a:rPr>
                        <a:t> and Cohen-</a:t>
                      </a:r>
                      <a:endParaRPr lang="ko-KR" altLang="en-US" sz="1000" b="1" kern="1200" dirty="0" smtClean="0">
                        <a:solidFill>
                          <a:schemeClr val="dk1"/>
                        </a:solidFill>
                        <a:latin typeface="+mn-lt"/>
                        <a:ea typeface="+mn-ea"/>
                        <a:cs typeface="+mn-cs"/>
                      </a:endParaRPr>
                    </a:p>
                    <a:p>
                      <a:pPr latinLnBrk="1">
                        <a:lnSpc>
                          <a:spcPts val="1000"/>
                        </a:lnSpc>
                      </a:pPr>
                      <a:r>
                        <a:rPr lang="fr-RE" sz="1000" b="1" kern="1200" dirty="0" smtClean="0">
                          <a:solidFill>
                            <a:schemeClr val="dk1"/>
                          </a:solidFill>
                          <a:latin typeface="+mn-lt"/>
                          <a:ea typeface="+mn-ea"/>
                          <a:cs typeface="+mn-cs"/>
                        </a:rPr>
                        <a:t>Rosenthal, 1998)</a:t>
                      </a:r>
                      <a:endParaRPr lang="ko-KR" altLang="en-US" sz="1000" b="1" kern="1200" dirty="0" smtClean="0">
                        <a:solidFill>
                          <a:schemeClr val="dk1"/>
                        </a:solidFill>
                        <a:latin typeface="+mn-lt"/>
                        <a:ea typeface="+mn-ea"/>
                        <a:cs typeface="+mn-cs"/>
                      </a:endParaRPr>
                    </a:p>
                    <a:p>
                      <a:pPr latinLnBrk="1">
                        <a:lnSpc>
                          <a:spcPts val="1000"/>
                        </a:lnSpc>
                      </a:pPr>
                      <a:endParaRPr lang="ko-KR" altLang="en-US" sz="1000" b="1" dirty="0"/>
                    </a:p>
                  </a:txBody>
                  <a:tcPr/>
                </a:tc>
                <a:tc>
                  <a:txBody>
                    <a:bodyPr/>
                    <a:lstStyle/>
                    <a:p>
                      <a:pPr latinLnBrk="1">
                        <a:lnSpc>
                          <a:spcPts val="1000"/>
                        </a:lnSpc>
                      </a:pPr>
                      <a:r>
                        <a:rPr lang="en-US" sz="1000" b="1" kern="1200" dirty="0" smtClean="0">
                          <a:solidFill>
                            <a:schemeClr val="dk1"/>
                          </a:solidFill>
                          <a:latin typeface="+mn-lt"/>
                          <a:ea typeface="+mn-ea"/>
                          <a:cs typeface="+mn-cs"/>
                        </a:rPr>
                        <a:t>9. </a:t>
                      </a:r>
                      <a:r>
                        <a:rPr lang="en-US" sz="1000" b="1" kern="1200" dirty="0" err="1" smtClean="0">
                          <a:solidFill>
                            <a:schemeClr val="dk1"/>
                          </a:solidFill>
                          <a:latin typeface="+mn-lt"/>
                          <a:ea typeface="+mn-ea"/>
                          <a:cs typeface="+mn-cs"/>
                        </a:rPr>
                        <a:t>Biomimicry</a:t>
                      </a:r>
                      <a:r>
                        <a:rPr lang="en-US" sz="1000" b="1" kern="1200" dirty="0" smtClean="0">
                          <a:solidFill>
                            <a:schemeClr val="dk1"/>
                          </a:solidFill>
                          <a:latin typeface="+mn-lt"/>
                          <a:ea typeface="+mn-ea"/>
                          <a:cs typeface="+mn-cs"/>
                        </a:rPr>
                        <a:t> (</a:t>
                      </a:r>
                      <a:r>
                        <a:rPr lang="en-US" sz="1000" b="1" kern="1200" dirty="0" err="1" smtClean="0">
                          <a:solidFill>
                            <a:schemeClr val="dk1"/>
                          </a:solidFill>
                          <a:latin typeface="+mn-lt"/>
                          <a:ea typeface="+mn-ea"/>
                          <a:cs typeface="+mn-cs"/>
                        </a:rPr>
                        <a:t>Benyus</a:t>
                      </a:r>
                      <a:r>
                        <a:rPr lang="en-US" sz="1000" b="1" kern="1200" dirty="0" smtClean="0">
                          <a:solidFill>
                            <a:schemeClr val="dk1"/>
                          </a:solidFill>
                          <a:latin typeface="+mn-lt"/>
                          <a:ea typeface="+mn-ea"/>
                          <a:cs typeface="+mn-cs"/>
                        </a:rPr>
                        <a:t>, 1998)</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10. Product Service System (</a:t>
                      </a:r>
                      <a:r>
                        <a:rPr lang="en-US" sz="1000" b="1" kern="1200" dirty="0" err="1" smtClean="0">
                          <a:solidFill>
                            <a:schemeClr val="dk1"/>
                          </a:solidFill>
                          <a:latin typeface="+mn-lt"/>
                          <a:ea typeface="+mn-ea"/>
                          <a:cs typeface="+mn-cs"/>
                        </a:rPr>
                        <a:t>Goedkoop</a:t>
                      </a:r>
                      <a:r>
                        <a:rPr lang="en-US" sz="1000" b="1" kern="1200" dirty="0" smtClean="0">
                          <a:solidFill>
                            <a:schemeClr val="dk1"/>
                          </a:solidFill>
                          <a:latin typeface="+mn-lt"/>
                          <a:ea typeface="+mn-ea"/>
                          <a:cs typeface="+mn-cs"/>
                        </a:rPr>
                        <a:t> et al., 1999)</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11. Extended Producer Responsibility (</a:t>
                      </a:r>
                      <a:r>
                        <a:rPr lang="en-US" sz="1000" b="1" kern="1200" dirty="0" err="1" smtClean="0">
                          <a:solidFill>
                            <a:schemeClr val="dk1"/>
                          </a:solidFill>
                          <a:latin typeface="+mn-lt"/>
                          <a:ea typeface="+mn-ea"/>
                          <a:cs typeface="+mn-cs"/>
                        </a:rPr>
                        <a:t>Lindhqvist</a:t>
                      </a:r>
                      <a:r>
                        <a:rPr lang="en-US" sz="1000" b="1" kern="1200" dirty="0" smtClean="0">
                          <a:solidFill>
                            <a:schemeClr val="dk1"/>
                          </a:solidFill>
                          <a:latin typeface="+mn-lt"/>
                          <a:ea typeface="+mn-ea"/>
                          <a:cs typeface="+mn-cs"/>
                        </a:rPr>
                        <a:t>, 2000)</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12. Industrial Symbiosis (</a:t>
                      </a:r>
                      <a:r>
                        <a:rPr lang="en-US" sz="1000" b="1" kern="1200" dirty="0" err="1" smtClean="0">
                          <a:solidFill>
                            <a:schemeClr val="dk1"/>
                          </a:solidFill>
                          <a:latin typeface="+mn-lt"/>
                          <a:ea typeface="+mn-ea"/>
                          <a:cs typeface="+mn-cs"/>
                        </a:rPr>
                        <a:t>Chertow</a:t>
                      </a:r>
                      <a:r>
                        <a:rPr lang="en-US" sz="1000" b="1" kern="1200" dirty="0" smtClean="0">
                          <a:solidFill>
                            <a:schemeClr val="dk1"/>
                          </a:solidFill>
                          <a:latin typeface="+mn-lt"/>
                          <a:ea typeface="+mn-ea"/>
                          <a:cs typeface="+mn-cs"/>
                        </a:rPr>
                        <a:t>, 2000)</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13. Closed-loop Supply Chain (Guide et al., 2003)</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14. </a:t>
                      </a:r>
                      <a:r>
                        <a:rPr lang="en-US" sz="1000" b="1" kern="1200" dirty="0" err="1" smtClean="0">
                          <a:solidFill>
                            <a:schemeClr val="dk1"/>
                          </a:solidFill>
                          <a:latin typeface="+mn-lt"/>
                          <a:ea typeface="+mn-ea"/>
                          <a:cs typeface="+mn-cs"/>
                        </a:rPr>
                        <a:t>Biobased</a:t>
                      </a:r>
                      <a:r>
                        <a:rPr lang="en-US" sz="1000" b="1" kern="1200" dirty="0" smtClean="0">
                          <a:solidFill>
                            <a:schemeClr val="dk1"/>
                          </a:solidFill>
                          <a:latin typeface="+mn-lt"/>
                          <a:ea typeface="+mn-ea"/>
                          <a:cs typeface="+mn-cs"/>
                        </a:rPr>
                        <a:t> Economy / </a:t>
                      </a:r>
                      <a:r>
                        <a:rPr lang="en-US" sz="1000" b="1" kern="1200" dirty="0" err="1" smtClean="0">
                          <a:solidFill>
                            <a:schemeClr val="dk1"/>
                          </a:solidFill>
                          <a:latin typeface="+mn-lt"/>
                          <a:ea typeface="+mn-ea"/>
                          <a:cs typeface="+mn-cs"/>
                        </a:rPr>
                        <a:t>Bioeconomy</a:t>
                      </a:r>
                      <a:r>
                        <a:rPr lang="en-US" sz="1000" b="1" kern="1200" dirty="0" smtClean="0">
                          <a:solidFill>
                            <a:schemeClr val="dk1"/>
                          </a:solidFill>
                          <a:latin typeface="+mn-lt"/>
                          <a:ea typeface="+mn-ea"/>
                          <a:cs typeface="+mn-cs"/>
                        </a:rPr>
                        <a:t> (OECD, 2004)</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15. The Biosphere Rules Unruh, 2008</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N. 4 Circularity 1.0 concepts:</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 Waste-Water Treatment (Holcomb, 1970)</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2. Integrated Solid Waste Management and Recycling</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a:t>
                      </a:r>
                      <a:r>
                        <a:rPr lang="en-US" sz="1000" b="1" kern="1200" dirty="0" err="1" smtClean="0">
                          <a:solidFill>
                            <a:schemeClr val="dk1"/>
                          </a:solidFill>
                          <a:latin typeface="+mn-lt"/>
                          <a:ea typeface="+mn-ea"/>
                          <a:cs typeface="+mn-cs"/>
                        </a:rPr>
                        <a:t>Levick</a:t>
                      </a:r>
                      <a:r>
                        <a:rPr lang="en-US" sz="1000" b="1" kern="1200" dirty="0" smtClean="0">
                          <a:solidFill>
                            <a:schemeClr val="dk1"/>
                          </a:solidFill>
                          <a:latin typeface="+mn-lt"/>
                          <a:ea typeface="+mn-ea"/>
                          <a:cs typeface="+mn-cs"/>
                        </a:rPr>
                        <a:t> and Davies, 1975)</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3. Bio-Digestion (Hughes, 1975)</a:t>
                      </a:r>
                      <a:endParaRPr lang="ko-KR" altLang="en-US" sz="1000" b="1" kern="1200" dirty="0" smtClean="0">
                        <a:solidFill>
                          <a:schemeClr val="dk1"/>
                        </a:solidFill>
                        <a:latin typeface="+mn-lt"/>
                        <a:ea typeface="+mn-ea"/>
                        <a:cs typeface="+mn-cs"/>
                      </a:endParaRPr>
                    </a:p>
                    <a:p>
                      <a:pPr latinLnBrk="1">
                        <a:lnSpc>
                          <a:spcPts val="1000"/>
                        </a:lnSpc>
                      </a:pPr>
                      <a:r>
                        <a:rPr lang="fr-RE" sz="1000" b="1" kern="1200" dirty="0" smtClean="0">
                          <a:solidFill>
                            <a:schemeClr val="dk1"/>
                          </a:solidFill>
                          <a:latin typeface="+mn-lt"/>
                          <a:ea typeface="+mn-ea"/>
                          <a:cs typeface="+mn-cs"/>
                        </a:rPr>
                        <a:t>4. Energy Recovery (Boyle, 1977)</a:t>
                      </a:r>
                      <a:endParaRPr lang="ko-KR" altLang="en-US" sz="1000" b="1" kern="1200" dirty="0" smtClean="0">
                        <a:solidFill>
                          <a:schemeClr val="dk1"/>
                        </a:solidFill>
                        <a:latin typeface="+mn-lt"/>
                        <a:ea typeface="+mn-ea"/>
                        <a:cs typeface="+mn-cs"/>
                      </a:endParaRPr>
                    </a:p>
                  </a:txBody>
                  <a:tcPr/>
                </a:tc>
              </a:tr>
              <a:tr h="504084">
                <a:tc>
                  <a:txBody>
                    <a:bodyPr/>
                    <a:lstStyle/>
                    <a:p>
                      <a:pPr latinLnBrk="1">
                        <a:lnSpc>
                          <a:spcPts val="1000"/>
                        </a:lnSpc>
                      </a:pPr>
                      <a:r>
                        <a:rPr lang="ko-KR" altLang="en-US" sz="1000" b="1" dirty="0" smtClean="0"/>
                        <a:t>요새(要塞) 순환경제</a:t>
                      </a:r>
                      <a:endParaRPr lang="en-US" altLang="ko-KR" sz="1000" b="1" dirty="0" smtClean="0"/>
                    </a:p>
                    <a:p>
                      <a:pPr latinLnBrk="1">
                        <a:lnSpc>
                          <a:spcPts val="1000"/>
                        </a:lnSpc>
                      </a:pPr>
                      <a:r>
                        <a:rPr lang="en-US" altLang="ko-KR" sz="1000" b="1" dirty="0" smtClean="0"/>
                        <a:t>(3</a:t>
                      </a:r>
                      <a:r>
                        <a:rPr lang="ko-KR" altLang="en-US" sz="1000" b="1" dirty="0" smtClean="0"/>
                        <a:t>개 개념</a:t>
                      </a:r>
                      <a:r>
                        <a:rPr lang="en-US" altLang="ko-KR" sz="1000" b="1" dirty="0" smtClean="0"/>
                        <a:t>)</a:t>
                      </a:r>
                      <a:endParaRPr lang="ko-KR" altLang="en-US" sz="1000" b="1" dirty="0"/>
                    </a:p>
                  </a:txBody>
                  <a:tcPr/>
                </a:tc>
                <a:tc>
                  <a:txBody>
                    <a:bodyPr/>
                    <a:lstStyle/>
                    <a:p>
                      <a:pPr latinLnBrk="1">
                        <a:lnSpc>
                          <a:spcPts val="1000"/>
                        </a:lnSpc>
                      </a:pPr>
                      <a:r>
                        <a:rPr lang="en-US" sz="1000" b="1" kern="1200" dirty="0" smtClean="0">
                          <a:solidFill>
                            <a:schemeClr val="dk1"/>
                          </a:solidFill>
                          <a:latin typeface="+mn-lt"/>
                          <a:ea typeface="+mn-ea"/>
                          <a:cs typeface="+mn-cs"/>
                        </a:rPr>
                        <a:t>N. 3 precursor concepts :</a:t>
                      </a:r>
                      <a:endParaRPr lang="ko-KR" altLang="en-US" sz="1000" b="1" kern="1200" dirty="0" smtClean="0">
                        <a:solidFill>
                          <a:schemeClr val="dk1"/>
                        </a:solidFill>
                        <a:latin typeface="+mn-lt"/>
                        <a:ea typeface="+mn-ea"/>
                        <a:cs typeface="+mn-cs"/>
                      </a:endParaRPr>
                    </a:p>
                    <a:p>
                      <a:pPr latinLnBrk="1">
                        <a:lnSpc>
                          <a:spcPts val="1000"/>
                        </a:lnSpc>
                      </a:pPr>
                      <a:r>
                        <a:rPr lang="en-US" sz="1000" b="1" kern="1200" dirty="0" smtClean="0">
                          <a:solidFill>
                            <a:schemeClr val="dk1"/>
                          </a:solidFill>
                          <a:latin typeface="+mn-lt"/>
                          <a:ea typeface="+mn-ea"/>
                          <a:cs typeface="+mn-cs"/>
                        </a:rPr>
                        <a:t>1. The tragedy of the Commons (Hardin, 1968)</a:t>
                      </a:r>
                      <a:endParaRPr lang="ko-KR" altLang="en-US" sz="1000" b="1" kern="1200" dirty="0" smtClean="0">
                        <a:solidFill>
                          <a:schemeClr val="dk1"/>
                        </a:solidFill>
                        <a:latin typeface="+mn-lt"/>
                        <a:ea typeface="+mn-ea"/>
                        <a:cs typeface="+mn-cs"/>
                      </a:endParaRPr>
                    </a:p>
                    <a:p>
                      <a:pPr latinLnBrk="1">
                        <a:lnSpc>
                          <a:spcPts val="1000"/>
                        </a:lnSpc>
                      </a:pPr>
                      <a:r>
                        <a:rPr lang="fr-RE" sz="1000" b="1" kern="1200" dirty="0" smtClean="0">
                          <a:solidFill>
                            <a:schemeClr val="dk1"/>
                          </a:solidFill>
                          <a:latin typeface="+mn-lt"/>
                          <a:ea typeface="+mn-ea"/>
                          <a:cs typeface="+mn-cs"/>
                        </a:rPr>
                        <a:t>2. The Population Bomb (Ehrlich, 1968)</a:t>
                      </a:r>
                      <a:endParaRPr lang="ko-KR" altLang="en-US" sz="1000" b="1" kern="1200" dirty="0" smtClean="0">
                        <a:solidFill>
                          <a:schemeClr val="dk1"/>
                        </a:solidFill>
                        <a:latin typeface="+mn-lt"/>
                        <a:ea typeface="+mn-ea"/>
                        <a:cs typeface="+mn-cs"/>
                      </a:endParaRPr>
                    </a:p>
                    <a:p>
                      <a:pPr latinLnBrk="1">
                        <a:lnSpc>
                          <a:spcPts val="1000"/>
                        </a:lnSpc>
                      </a:pPr>
                      <a:r>
                        <a:rPr lang="fr-RE" sz="1000" b="1" kern="1200" dirty="0" smtClean="0">
                          <a:solidFill>
                            <a:schemeClr val="dk1"/>
                          </a:solidFill>
                          <a:latin typeface="+mn-lt"/>
                          <a:ea typeface="+mn-ea"/>
                          <a:cs typeface="+mn-cs"/>
                        </a:rPr>
                        <a:t>3. Overshoot (Catton, 1980)</a:t>
                      </a:r>
                      <a:endParaRPr lang="ko-KR" altLang="en-US" sz="1000" b="1" kern="1200" dirty="0" smtClean="0">
                        <a:solidFill>
                          <a:schemeClr val="dk1"/>
                        </a:solidFill>
                        <a:latin typeface="+mn-lt"/>
                        <a:ea typeface="+mn-ea"/>
                        <a:cs typeface="+mn-cs"/>
                      </a:endParaRPr>
                    </a:p>
                  </a:txBody>
                  <a:tcPr/>
                </a:tc>
                <a:tc>
                  <a:txBody>
                    <a:bodyPr/>
                    <a:lstStyle/>
                    <a:p>
                      <a:pPr latinLnBrk="1">
                        <a:lnSpc>
                          <a:spcPts val="1000"/>
                        </a:lnSpc>
                      </a:pPr>
                      <a:endParaRPr lang="ko-KR" altLang="en-US" sz="1000" b="1"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214290"/>
            <a:ext cx="8358246" cy="923330"/>
          </a:xfrm>
          <a:prstGeom prst="rect">
            <a:avLst/>
          </a:prstGeom>
          <a:noFill/>
        </p:spPr>
        <p:txBody>
          <a:bodyPr wrap="square" rtlCol="0">
            <a:spAutoFit/>
          </a:bodyPr>
          <a:lstStyle/>
          <a:p>
            <a:r>
              <a:rPr lang="ko-KR" altLang="en-US" dirty="0" smtClean="0"/>
              <a:t>어떤 순환경제 지향이 타당성을 지니는가</a:t>
            </a:r>
            <a:r>
              <a:rPr lang="en-US" altLang="ko-KR" dirty="0" smtClean="0"/>
              <a:t>? – </a:t>
            </a:r>
            <a:r>
              <a:rPr lang="ko-KR" altLang="en-US" dirty="0" smtClean="0"/>
              <a:t>이에는 자본주의 사회경제 시스템과 </a:t>
            </a:r>
            <a:r>
              <a:rPr lang="en-US" altLang="ko-KR" dirty="0" smtClean="0"/>
              <a:t> </a:t>
            </a:r>
            <a:r>
              <a:rPr lang="ko-KR" altLang="en-US" dirty="0" smtClean="0"/>
              <a:t>공학기술 체제는 과연 현재의 문제를 해결하고 미래를 보여줄 수 있느냐 하는 질문에 대한 이론적 숙고를 통해서 답을 할 수 있다</a:t>
            </a:r>
            <a:r>
              <a:rPr lang="en-US" altLang="ko-KR" dirty="0" smtClean="0"/>
              <a:t>.</a:t>
            </a:r>
            <a:r>
              <a:rPr lang="ko-KR" altLang="en-US" dirty="0" smtClean="0"/>
              <a:t> </a:t>
            </a:r>
            <a:endParaRPr lang="ko-KR" altLang="en-US" dirty="0"/>
          </a:p>
        </p:txBody>
      </p:sp>
      <p:sp>
        <p:nvSpPr>
          <p:cNvPr id="3" name="TextBox 2"/>
          <p:cNvSpPr txBox="1"/>
          <p:nvPr/>
        </p:nvSpPr>
        <p:spPr>
          <a:xfrm>
            <a:off x="571472" y="1285860"/>
            <a:ext cx="2143140" cy="369332"/>
          </a:xfrm>
          <a:prstGeom prst="rect">
            <a:avLst/>
          </a:prstGeom>
          <a:noFill/>
        </p:spPr>
        <p:txBody>
          <a:bodyPr wrap="square" rtlCol="0">
            <a:spAutoFit/>
          </a:bodyPr>
          <a:lstStyle/>
          <a:p>
            <a:r>
              <a:rPr lang="ko-KR" altLang="en-US" b="1" dirty="0" err="1" smtClean="0"/>
              <a:t>로자</a:t>
            </a:r>
            <a:r>
              <a:rPr lang="ko-KR" altLang="en-US" b="1" dirty="0" smtClean="0"/>
              <a:t> 룩셈부르크</a:t>
            </a:r>
            <a:endParaRPr lang="ko-KR" altLang="en-US" b="1" dirty="0"/>
          </a:p>
        </p:txBody>
      </p:sp>
      <p:pic>
        <p:nvPicPr>
          <p:cNvPr id="1026" name="Picture 2" descr="로자 룩셈부르크(1871~1919) - 변혁정치 - 사회변혁노동자당"/>
          <p:cNvPicPr>
            <a:picLocks noChangeAspect="1" noChangeArrowheads="1"/>
          </p:cNvPicPr>
          <p:nvPr/>
        </p:nvPicPr>
        <p:blipFill>
          <a:blip r:embed="rId2"/>
          <a:srcRect/>
          <a:stretch>
            <a:fillRect/>
          </a:stretch>
        </p:blipFill>
        <p:spPr bwMode="auto">
          <a:xfrm>
            <a:off x="571472" y="1643050"/>
            <a:ext cx="1724025" cy="2657476"/>
          </a:xfrm>
          <a:prstGeom prst="rect">
            <a:avLst/>
          </a:prstGeom>
          <a:noFill/>
        </p:spPr>
      </p:pic>
      <p:sp>
        <p:nvSpPr>
          <p:cNvPr id="5" name="TextBox 4"/>
          <p:cNvSpPr txBox="1"/>
          <p:nvPr/>
        </p:nvSpPr>
        <p:spPr>
          <a:xfrm>
            <a:off x="2571736" y="1571612"/>
            <a:ext cx="5857916" cy="4801314"/>
          </a:xfrm>
          <a:prstGeom prst="rect">
            <a:avLst/>
          </a:prstGeom>
          <a:noFill/>
        </p:spPr>
        <p:txBody>
          <a:bodyPr wrap="square" rtlCol="0">
            <a:spAutoFit/>
          </a:bodyPr>
          <a:lstStyle/>
          <a:p>
            <a:r>
              <a:rPr lang="en-US" altLang="ko-KR" dirty="0" smtClean="0"/>
              <a:t>“</a:t>
            </a:r>
            <a:r>
              <a:rPr lang="ko-KR" altLang="en-US" dirty="0" smtClean="0"/>
              <a:t>잉여가치의 실현과 불변자본의 물적 요소 조달이라는 양 측면에서 보면</a:t>
            </a:r>
            <a:r>
              <a:rPr lang="en-US" altLang="ko-KR" dirty="0" smtClean="0"/>
              <a:t>...</a:t>
            </a:r>
            <a:r>
              <a:rPr lang="ko-KR" altLang="en-US" dirty="0" smtClean="0"/>
              <a:t>자본주의적 생산 형태와 비자본주의적 생산형태 사이의 세계 차원의 교역은 본래부터 자본주의가 존재하기 위한 역사적 조건이다</a:t>
            </a:r>
            <a:r>
              <a:rPr lang="en-US" altLang="ko-KR" dirty="0" smtClean="0"/>
              <a:t>.”</a:t>
            </a:r>
          </a:p>
          <a:p>
            <a:r>
              <a:rPr lang="en-US" altLang="ko-KR" dirty="0" smtClean="0"/>
              <a:t>“</a:t>
            </a:r>
            <a:r>
              <a:rPr lang="ko-KR" altLang="en-US" dirty="0" smtClean="0"/>
              <a:t>만약 자본주의가 비자본주의 구성체에 의존해 살아간다면</a:t>
            </a:r>
            <a:r>
              <a:rPr lang="en-US" altLang="ko-KR" dirty="0" smtClean="0"/>
              <a:t>, </a:t>
            </a:r>
            <a:r>
              <a:rPr lang="ko-KR" altLang="en-US" dirty="0" smtClean="0"/>
              <a:t>더 정확하게 말해서 이러한 구성체의 몰락이 생존에 필요하다면</a:t>
            </a:r>
            <a:r>
              <a:rPr lang="en-US" altLang="ko-KR" dirty="0" smtClean="0"/>
              <a:t>, </a:t>
            </a:r>
            <a:r>
              <a:rPr lang="ko-KR" altLang="en-US" dirty="0" smtClean="0"/>
              <a:t>그리고 만약 </a:t>
            </a:r>
            <a:r>
              <a:rPr lang="ko-KR" altLang="en-US" dirty="0" err="1" smtClean="0"/>
              <a:t>지본주의의</a:t>
            </a:r>
            <a:r>
              <a:rPr lang="ko-KR" altLang="en-US" dirty="0" smtClean="0"/>
              <a:t> 축적에 비자본주의 환경이 필수 불가결하다면</a:t>
            </a:r>
            <a:r>
              <a:rPr lang="en-US" altLang="ko-KR" dirty="0" smtClean="0"/>
              <a:t>, </a:t>
            </a:r>
            <a:r>
              <a:rPr lang="ko-KR" altLang="en-US" dirty="0" smtClean="0"/>
              <a:t>자본주의는 비자본주의 환경을 성장을 모체로 하며</a:t>
            </a:r>
            <a:r>
              <a:rPr lang="en-US" altLang="ko-KR" dirty="0" smtClean="0"/>
              <a:t>, </a:t>
            </a:r>
            <a:r>
              <a:rPr lang="ko-KR" altLang="en-US" dirty="0" smtClean="0"/>
              <a:t>비자본주의적 환경의 희생과 흡수를 통해 축적을 계속 진행할 수 있다</a:t>
            </a:r>
            <a:r>
              <a:rPr lang="en-US" altLang="ko-KR" dirty="0" smtClean="0"/>
              <a:t>.”</a:t>
            </a:r>
          </a:p>
          <a:p>
            <a:r>
              <a:rPr lang="en-US" altLang="ko-KR" dirty="0" smtClean="0"/>
              <a:t>“</a:t>
            </a:r>
            <a:r>
              <a:rPr lang="ko-KR" altLang="en-US" dirty="0" smtClean="0"/>
              <a:t>축적과정은 모든 국가와 산업 분야에서 자본 생산을 유일하고 배타적으로 지배하는 생산양식으로 만드는 과정이다</a:t>
            </a:r>
            <a:r>
              <a:rPr lang="en-US" altLang="ko-KR" dirty="0" smtClean="0"/>
              <a:t>....</a:t>
            </a:r>
            <a:r>
              <a:rPr lang="ko-KR" altLang="en-US" dirty="0" smtClean="0"/>
              <a:t>일단 최종결과에 도달하게 되면</a:t>
            </a:r>
            <a:r>
              <a:rPr lang="en-US" altLang="ko-KR" dirty="0" smtClean="0"/>
              <a:t>, </a:t>
            </a:r>
            <a:r>
              <a:rPr lang="ko-KR" altLang="en-US" dirty="0" smtClean="0"/>
              <a:t>축적은 불가능하게 된다</a:t>
            </a:r>
            <a:r>
              <a:rPr lang="en-US" altLang="ko-KR" dirty="0" smtClean="0"/>
              <a:t>. </a:t>
            </a:r>
            <a:r>
              <a:rPr lang="ko-KR" altLang="en-US" dirty="0" smtClean="0"/>
              <a:t>즉 잉여가치의 실현과 자본화가 해결할 수 없는 과제가 되어 버린다</a:t>
            </a:r>
            <a:r>
              <a:rPr lang="en-US" altLang="ko-KR" dirty="0" smtClean="0"/>
              <a:t>. </a:t>
            </a:r>
            <a:r>
              <a:rPr lang="ko-KR" altLang="en-US" dirty="0" smtClean="0"/>
              <a:t>마르크스의 확대재생산공식이 현실과 일치하는 그 순간에 축적 운동의 역사적 제약</a:t>
            </a:r>
            <a:r>
              <a:rPr lang="en-US" altLang="ko-KR" dirty="0" smtClean="0"/>
              <a:t>, </a:t>
            </a:r>
            <a:r>
              <a:rPr lang="ko-KR" altLang="en-US" dirty="0" smtClean="0"/>
              <a:t>종말</a:t>
            </a:r>
            <a:r>
              <a:rPr lang="en-US" altLang="ko-KR" dirty="0" smtClean="0"/>
              <a:t>, </a:t>
            </a:r>
            <a:r>
              <a:rPr lang="ko-KR" altLang="en-US" dirty="0" smtClean="0"/>
              <a:t>즉 자본주의적 생산의 최후가 보인다</a:t>
            </a:r>
            <a:r>
              <a:rPr lang="en-US" altLang="ko-KR" dirty="0" smtClean="0"/>
              <a:t>...”</a:t>
            </a:r>
          </a:p>
        </p:txBody>
      </p:sp>
      <p:sp>
        <p:nvSpPr>
          <p:cNvPr id="6" name="슬라이드 번호 개체 틀 5"/>
          <p:cNvSpPr>
            <a:spLocks noGrp="1"/>
          </p:cNvSpPr>
          <p:nvPr>
            <p:ph type="sldNum" sz="quarter" idx="12"/>
          </p:nvPr>
        </p:nvSpPr>
        <p:spPr/>
        <p:txBody>
          <a:bodyPr/>
          <a:lstStyle/>
          <a:p>
            <a:fld id="{37754FDC-5BE8-4A2F-B273-A8AC8052C6FA}" type="slidenum">
              <a:rPr lang="ko-KR" altLang="en-US" smtClean="0"/>
              <a:pPr/>
              <a:t>11</a:t>
            </a:fld>
            <a:endParaRPr lang="ko-KR"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428604"/>
            <a:ext cx="1785950" cy="369332"/>
          </a:xfrm>
          <a:prstGeom prst="rect">
            <a:avLst/>
          </a:prstGeom>
          <a:noFill/>
        </p:spPr>
        <p:txBody>
          <a:bodyPr wrap="square" rtlCol="0">
            <a:spAutoFit/>
          </a:bodyPr>
          <a:lstStyle/>
          <a:p>
            <a:r>
              <a:rPr lang="ko-KR" altLang="en-US" b="1" dirty="0" err="1" smtClean="0"/>
              <a:t>헨릭</a:t>
            </a:r>
            <a:r>
              <a:rPr lang="ko-KR" altLang="en-US" b="1" dirty="0" smtClean="0"/>
              <a:t> </a:t>
            </a:r>
            <a:r>
              <a:rPr lang="ko-KR" altLang="en-US" b="1" dirty="0" err="1" smtClean="0"/>
              <a:t>그로스만</a:t>
            </a:r>
            <a:endParaRPr lang="ko-KR" altLang="en-US" b="1" dirty="0"/>
          </a:p>
        </p:txBody>
      </p:sp>
      <p:sp>
        <p:nvSpPr>
          <p:cNvPr id="3" name="TextBox 2"/>
          <p:cNvSpPr txBox="1"/>
          <p:nvPr/>
        </p:nvSpPr>
        <p:spPr>
          <a:xfrm>
            <a:off x="2285984" y="428604"/>
            <a:ext cx="6500858" cy="6186309"/>
          </a:xfrm>
          <a:prstGeom prst="rect">
            <a:avLst/>
          </a:prstGeom>
          <a:noFill/>
        </p:spPr>
        <p:txBody>
          <a:bodyPr wrap="square" rtlCol="0">
            <a:spAutoFit/>
          </a:bodyPr>
          <a:lstStyle/>
          <a:p>
            <a:pPr fontAlgn="base"/>
            <a:r>
              <a:rPr lang="en-US" altLang="ko-KR" dirty="0" smtClean="0"/>
              <a:t>“</a:t>
            </a:r>
            <a:r>
              <a:rPr lang="ko-KR" altLang="en-US" dirty="0" smtClean="0"/>
              <a:t>인류 역사의 처음 이래 기술적이고 경제적인 발전은 개별 인간이 자신의 노동력 </a:t>
            </a:r>
            <a:r>
              <a:rPr lang="en-US" altLang="ko-KR" dirty="0" smtClean="0"/>
              <a:t>A</a:t>
            </a:r>
            <a:r>
              <a:rPr lang="ko-KR" altLang="en-US" dirty="0" smtClean="0"/>
              <a:t>를 가지고서 항시 더 많은 생산수단 </a:t>
            </a:r>
            <a:r>
              <a:rPr lang="en-US" altLang="ko-KR" dirty="0" smtClean="0"/>
              <a:t>Pm</a:t>
            </a:r>
            <a:r>
              <a:rPr lang="ko-KR" altLang="en-US" dirty="0" smtClean="0"/>
              <a:t>의 양을 가동하는 것에서 나타났다</a:t>
            </a:r>
            <a:r>
              <a:rPr lang="en-US" altLang="ko-KR" dirty="0" smtClean="0"/>
              <a:t>. A</a:t>
            </a:r>
            <a:r>
              <a:rPr lang="ko-KR" altLang="en-US" dirty="0" smtClean="0"/>
              <a:t>에 비한 </a:t>
            </a:r>
            <a:r>
              <a:rPr lang="en-US" altLang="ko-KR" dirty="0" smtClean="0"/>
              <a:t>Pm</a:t>
            </a:r>
            <a:r>
              <a:rPr lang="ko-KR" altLang="en-US" dirty="0" smtClean="0"/>
              <a:t>의 성장에서 기술 발전과 생산력 발달은 직접 표현된다</a:t>
            </a:r>
            <a:r>
              <a:rPr lang="en-US" altLang="ko-KR" dirty="0" smtClean="0"/>
              <a:t>. </a:t>
            </a:r>
            <a:r>
              <a:rPr lang="ko-KR" altLang="en-US" dirty="0" smtClean="0"/>
              <a:t>사회주의적 경제조직에서도</a:t>
            </a:r>
            <a:r>
              <a:rPr lang="en-US" altLang="ko-KR" dirty="0" smtClean="0"/>
              <a:t>, </a:t>
            </a:r>
            <a:r>
              <a:rPr lang="ko-KR" altLang="en-US" dirty="0" smtClean="0"/>
              <a:t>다른 어떤 경제조직에서처럼 기술발전은 이런 현물형태 </a:t>
            </a:r>
            <a:r>
              <a:rPr lang="en-US" altLang="ko-KR" dirty="0" smtClean="0"/>
              <a:t>Pm : A</a:t>
            </a:r>
            <a:r>
              <a:rPr lang="ko-KR" altLang="en-US" dirty="0" smtClean="0"/>
              <a:t>에 존재할 것이다</a:t>
            </a:r>
            <a:r>
              <a:rPr lang="en-US" altLang="ko-KR" dirty="0" smtClean="0"/>
              <a:t>.</a:t>
            </a:r>
            <a:endParaRPr lang="ko-KR" altLang="en-US" dirty="0" smtClean="0"/>
          </a:p>
          <a:p>
            <a:pPr fontAlgn="base"/>
            <a:r>
              <a:rPr lang="ko-KR" altLang="en-US" dirty="0" smtClean="0"/>
              <a:t>자본주의적 상품생산의 특질은 이것이 생산요소 </a:t>
            </a:r>
            <a:r>
              <a:rPr lang="en-US" altLang="ko-KR" dirty="0" smtClean="0"/>
              <a:t>Pm</a:t>
            </a:r>
            <a:r>
              <a:rPr lang="ko-KR" altLang="en-US" dirty="0" smtClean="0"/>
              <a:t>과 </a:t>
            </a:r>
            <a:r>
              <a:rPr lang="en-US" altLang="ko-KR" dirty="0" smtClean="0"/>
              <a:t>A</a:t>
            </a:r>
            <a:r>
              <a:rPr lang="ko-KR" altLang="en-US" dirty="0" smtClean="0"/>
              <a:t>가 산물을 내놓는 노동과정일 뿐이 아니라는 데서 나타난다</a:t>
            </a:r>
            <a:r>
              <a:rPr lang="en-US" altLang="ko-KR" dirty="0" smtClean="0"/>
              <a:t>...: </a:t>
            </a:r>
            <a:r>
              <a:rPr lang="ko-KR" altLang="en-US" dirty="0" smtClean="0"/>
              <a:t>이는 산물을 산출하는 노동과정인 동시에 가치증식과정이다</a:t>
            </a:r>
            <a:r>
              <a:rPr lang="en-US" altLang="ko-KR" dirty="0" smtClean="0"/>
              <a:t>. </a:t>
            </a:r>
            <a:r>
              <a:rPr lang="ko-KR" altLang="en-US" dirty="0" smtClean="0"/>
              <a:t>생산요소 </a:t>
            </a:r>
            <a:r>
              <a:rPr lang="en-US" altLang="ko-KR" dirty="0" smtClean="0"/>
              <a:t>Pm</a:t>
            </a:r>
            <a:r>
              <a:rPr lang="ko-KR" altLang="en-US" dirty="0" smtClean="0"/>
              <a:t>과 </a:t>
            </a:r>
            <a:r>
              <a:rPr lang="en-US" altLang="ko-KR" dirty="0" smtClean="0"/>
              <a:t>A</a:t>
            </a:r>
            <a:r>
              <a:rPr lang="ko-KR" altLang="en-US" dirty="0" smtClean="0"/>
              <a:t>는 이런 현물형태로 등장할 뿐 아니라 </a:t>
            </a:r>
            <a:r>
              <a:rPr lang="en-US" altLang="ko-KR" dirty="0" smtClean="0"/>
              <a:t>c</a:t>
            </a:r>
            <a:r>
              <a:rPr lang="ko-KR" altLang="en-US" dirty="0" smtClean="0"/>
              <a:t>와 </a:t>
            </a:r>
            <a:r>
              <a:rPr lang="en-US" altLang="ko-KR" dirty="0" smtClean="0"/>
              <a:t>v</a:t>
            </a:r>
            <a:r>
              <a:rPr lang="ko-KR" altLang="en-US" dirty="0" smtClean="0"/>
              <a:t>의 가치들로서도 등장한다</a:t>
            </a:r>
            <a:r>
              <a:rPr lang="en-US" altLang="ko-KR" dirty="0" smtClean="0"/>
              <a:t>. </a:t>
            </a:r>
            <a:r>
              <a:rPr lang="ko-KR" altLang="en-US" dirty="0" smtClean="0"/>
              <a:t>그것들은 가치들 </a:t>
            </a:r>
            <a:r>
              <a:rPr lang="en-US" altLang="ko-KR" dirty="0" smtClean="0"/>
              <a:t>w</a:t>
            </a:r>
            <a:r>
              <a:rPr lang="ko-KR" altLang="en-US" dirty="0" smtClean="0"/>
              <a:t>의 생산에</a:t>
            </a:r>
            <a:r>
              <a:rPr lang="en-US" altLang="ko-KR" dirty="0" smtClean="0"/>
              <a:t>, </a:t>
            </a:r>
            <a:r>
              <a:rPr lang="ko-KR" altLang="en-US" dirty="0" smtClean="0"/>
              <a:t>물론 오직 사용된 가치량 </a:t>
            </a:r>
            <a:r>
              <a:rPr lang="en-US" altLang="ko-KR" dirty="0" smtClean="0"/>
              <a:t>c</a:t>
            </a:r>
            <a:r>
              <a:rPr lang="ko-KR" altLang="en-US" dirty="0" smtClean="0"/>
              <a:t>와 </a:t>
            </a:r>
            <a:r>
              <a:rPr lang="en-US" altLang="ko-KR" dirty="0" smtClean="0"/>
              <a:t>v</a:t>
            </a:r>
            <a:r>
              <a:rPr lang="ko-KR" altLang="en-US" dirty="0" smtClean="0"/>
              <a:t>를 넘어서 잉여 </a:t>
            </a:r>
            <a:r>
              <a:rPr lang="en-US" altLang="ko-KR" dirty="0" smtClean="0"/>
              <a:t>m</a:t>
            </a:r>
            <a:r>
              <a:rPr lang="ko-KR" altLang="en-US" dirty="0" smtClean="0"/>
              <a:t>이 남는다는</a:t>
            </a:r>
            <a:r>
              <a:rPr lang="en-US" altLang="ko-KR" dirty="0" smtClean="0"/>
              <a:t>, </a:t>
            </a:r>
            <a:r>
              <a:rPr lang="ko-KR" altLang="en-US" dirty="0" smtClean="0"/>
              <a:t>즉 </a:t>
            </a:r>
            <a:r>
              <a:rPr lang="en-US" altLang="ko-KR" dirty="0" smtClean="0"/>
              <a:t>m=w-(</a:t>
            </a:r>
            <a:r>
              <a:rPr lang="en-US" altLang="ko-KR" dirty="0" err="1" smtClean="0"/>
              <a:t>c+v</a:t>
            </a:r>
            <a:r>
              <a:rPr lang="en-US" altLang="ko-KR" dirty="0" smtClean="0"/>
              <a:t>)</a:t>
            </a:r>
            <a:r>
              <a:rPr lang="ko-KR" altLang="en-US" dirty="0" smtClean="0"/>
              <a:t>라는 조건 하에서만 사용된다</a:t>
            </a:r>
            <a:r>
              <a:rPr lang="en-US" altLang="ko-KR" dirty="0" smtClean="0"/>
              <a:t>. </a:t>
            </a:r>
            <a:r>
              <a:rPr lang="ko-KR" altLang="en-US" dirty="0" smtClean="0"/>
              <a:t>그래서 자본주의적 생산 확장 또는 자본 축적에는 </a:t>
            </a:r>
            <a:r>
              <a:rPr lang="en-US" altLang="ko-KR" dirty="0" smtClean="0"/>
              <a:t>A</a:t>
            </a:r>
            <a:r>
              <a:rPr lang="ko-KR" altLang="en-US" dirty="0" smtClean="0"/>
              <a:t>에 비한 </a:t>
            </a:r>
            <a:r>
              <a:rPr lang="en-US" altLang="ko-KR" dirty="0" smtClean="0"/>
              <a:t>Pm</a:t>
            </a:r>
            <a:r>
              <a:rPr lang="ko-KR" altLang="en-US" dirty="0" smtClean="0"/>
              <a:t>의 상시적 성장이 가치 법칙의 기초 위에서 이루어진다는 것</a:t>
            </a:r>
            <a:r>
              <a:rPr lang="en-US" altLang="ko-KR" dirty="0" smtClean="0"/>
              <a:t>, </a:t>
            </a:r>
            <a:r>
              <a:rPr lang="ko-KR" altLang="en-US" dirty="0" smtClean="0"/>
              <a:t>즉 그것은 임금 몫 </a:t>
            </a:r>
            <a:r>
              <a:rPr lang="en-US" altLang="ko-KR" dirty="0" smtClean="0"/>
              <a:t>v</a:t>
            </a:r>
            <a:r>
              <a:rPr lang="ko-KR" altLang="en-US" dirty="0" smtClean="0"/>
              <a:t>에 비한 항시 커가는 자본 </a:t>
            </a:r>
            <a:r>
              <a:rPr lang="en-US" altLang="ko-KR" dirty="0" smtClean="0"/>
              <a:t>c</a:t>
            </a:r>
            <a:r>
              <a:rPr lang="ko-KR" altLang="en-US" dirty="0" smtClean="0"/>
              <a:t>로서 등장하며</a:t>
            </a:r>
            <a:r>
              <a:rPr lang="en-US" altLang="ko-KR" dirty="0" smtClean="0"/>
              <a:t>, </a:t>
            </a:r>
            <a:r>
              <a:rPr lang="ko-KR" altLang="en-US" dirty="0" smtClean="0"/>
              <a:t>거기서 자본 구성 부분이라 이름이 붙여지는 두 부분이 가치 증식될 수밖에 없다는 것이 특징적이다</a:t>
            </a:r>
            <a:r>
              <a:rPr lang="en-US" altLang="ko-KR" dirty="0" smtClean="0"/>
              <a:t>. </a:t>
            </a:r>
            <a:r>
              <a:rPr lang="ko-KR" altLang="en-US" u="sng" dirty="0" smtClean="0"/>
              <a:t>재생산과정은 그래서 선대된</a:t>
            </a:r>
            <a:r>
              <a:rPr lang="en-US" altLang="ko-KR" u="sng" dirty="0" smtClean="0"/>
              <a:t>, </a:t>
            </a:r>
            <a:r>
              <a:rPr lang="ko-KR" altLang="en-US" u="sng" dirty="0" smtClean="0"/>
              <a:t>항시 커가는 자본 </a:t>
            </a:r>
            <a:r>
              <a:rPr lang="en-US" altLang="ko-KR" u="sng" dirty="0" err="1" smtClean="0"/>
              <a:t>c+v</a:t>
            </a:r>
            <a:r>
              <a:rPr lang="ko-KR" altLang="en-US" u="sng" dirty="0" smtClean="0"/>
              <a:t>가 이윤 </a:t>
            </a:r>
            <a:r>
              <a:rPr lang="en-US" altLang="ko-KR" u="sng" dirty="0" smtClean="0"/>
              <a:t>m(</a:t>
            </a:r>
            <a:r>
              <a:rPr lang="ko-KR" altLang="en-US" u="sng" dirty="0" smtClean="0"/>
              <a:t>잉여가치</a:t>
            </a:r>
            <a:r>
              <a:rPr lang="en-US" altLang="ko-KR" u="sng" dirty="0" smtClean="0"/>
              <a:t>)</a:t>
            </a:r>
            <a:r>
              <a:rPr lang="ko-KR" altLang="en-US" u="sng" dirty="0" smtClean="0"/>
              <a:t>을 보장할 능력을 지닐 경우에만 계속되고 확장될 수 있다</a:t>
            </a:r>
            <a:r>
              <a:rPr lang="en-US" altLang="ko-KR" u="sng" dirty="0" smtClean="0"/>
              <a:t>. </a:t>
            </a:r>
            <a:r>
              <a:rPr lang="ko-KR" altLang="en-US" u="sng" dirty="0" smtClean="0"/>
              <a:t>문제는 그러한 진행과정이 지속적으로 가능한가 하는 데 있다</a:t>
            </a:r>
            <a:r>
              <a:rPr lang="en-US" altLang="ko-KR" u="sng" dirty="0" smtClean="0"/>
              <a:t>.”</a:t>
            </a:r>
            <a:endParaRPr lang="ko-KR" altLang="en-US" u="sng" dirty="0" smtClean="0"/>
          </a:p>
          <a:p>
            <a:endParaRPr lang="ko-KR" altLang="en-US" dirty="0"/>
          </a:p>
        </p:txBody>
      </p:sp>
      <p:pic>
        <p:nvPicPr>
          <p:cNvPr id="20482" name="Picture 2" descr="사회진보연대 기관지 :: 책 소개 :: 일반화된 마르크스주의와 한국사회성격 논쟁 - 『한국사회성격 논쟁 세미나』 〔하〕"/>
          <p:cNvPicPr>
            <a:picLocks noChangeAspect="1" noChangeArrowheads="1"/>
          </p:cNvPicPr>
          <p:nvPr/>
        </p:nvPicPr>
        <p:blipFill>
          <a:blip r:embed="rId2"/>
          <a:srcRect/>
          <a:stretch>
            <a:fillRect/>
          </a:stretch>
        </p:blipFill>
        <p:spPr bwMode="auto">
          <a:xfrm>
            <a:off x="142844" y="857232"/>
            <a:ext cx="2079530" cy="2719385"/>
          </a:xfrm>
          <a:prstGeom prst="rect">
            <a:avLst/>
          </a:prstGeom>
          <a:noFill/>
        </p:spPr>
      </p:pic>
      <p:sp>
        <p:nvSpPr>
          <p:cNvPr id="5" name="슬라이드 번호 개체 틀 4"/>
          <p:cNvSpPr>
            <a:spLocks noGrp="1"/>
          </p:cNvSpPr>
          <p:nvPr>
            <p:ph type="sldNum" sz="quarter" idx="12"/>
          </p:nvPr>
        </p:nvSpPr>
        <p:spPr/>
        <p:txBody>
          <a:bodyPr/>
          <a:lstStyle/>
          <a:p>
            <a:fld id="{37754FDC-5BE8-4A2F-B273-A8AC8052C6FA}" type="slidenum">
              <a:rPr lang="ko-KR" altLang="en-US" smtClean="0"/>
              <a:pPr/>
              <a:t>12</a:t>
            </a:fld>
            <a:endParaRPr lang="ko-KR"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7643866" cy="369332"/>
          </a:xfrm>
          <a:prstGeom prst="rect">
            <a:avLst/>
          </a:prstGeom>
          <a:noFill/>
        </p:spPr>
        <p:txBody>
          <a:bodyPr wrap="square" rtlCol="0">
            <a:spAutoFit/>
          </a:bodyPr>
          <a:lstStyle/>
          <a:p>
            <a:r>
              <a:rPr lang="ko-KR" altLang="en-US" b="1" dirty="0" smtClean="0"/>
              <a:t>자본주의 체제의 운명에 대한 마르크스주의 학자들의 견해 </a:t>
            </a:r>
            <a:endParaRPr lang="ko-KR" altLang="en-US" b="1" dirty="0"/>
          </a:p>
        </p:txBody>
      </p:sp>
      <p:sp>
        <p:nvSpPr>
          <p:cNvPr id="3" name="TextBox 2"/>
          <p:cNvSpPr txBox="1"/>
          <p:nvPr/>
        </p:nvSpPr>
        <p:spPr>
          <a:xfrm>
            <a:off x="285720" y="1345156"/>
            <a:ext cx="2428892" cy="369332"/>
          </a:xfrm>
          <a:prstGeom prst="rect">
            <a:avLst/>
          </a:prstGeom>
          <a:noFill/>
        </p:spPr>
        <p:txBody>
          <a:bodyPr wrap="square" rtlCol="0">
            <a:spAutoFit/>
          </a:bodyPr>
          <a:lstStyle/>
          <a:p>
            <a:r>
              <a:rPr lang="ko-KR" altLang="en-US" dirty="0" smtClean="0"/>
              <a:t>붕괴이론</a:t>
            </a:r>
            <a:endParaRPr lang="ko-KR" altLang="en-US" dirty="0"/>
          </a:p>
        </p:txBody>
      </p:sp>
      <p:sp>
        <p:nvSpPr>
          <p:cNvPr id="5" name="왼쪽 대괄호 4"/>
          <p:cNvSpPr/>
          <p:nvPr/>
        </p:nvSpPr>
        <p:spPr>
          <a:xfrm>
            <a:off x="1357290" y="1416594"/>
            <a:ext cx="142876" cy="1643074"/>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7" name="TextBox 6"/>
          <p:cNvSpPr txBox="1"/>
          <p:nvPr/>
        </p:nvSpPr>
        <p:spPr>
          <a:xfrm>
            <a:off x="1571604" y="1273718"/>
            <a:ext cx="4071966" cy="369332"/>
          </a:xfrm>
          <a:prstGeom prst="rect">
            <a:avLst/>
          </a:prstGeom>
          <a:noFill/>
        </p:spPr>
        <p:txBody>
          <a:bodyPr wrap="square" rtlCol="0">
            <a:spAutoFit/>
          </a:bodyPr>
          <a:lstStyle/>
          <a:p>
            <a:r>
              <a:rPr lang="ko-KR" altLang="en-US" dirty="0" smtClean="0"/>
              <a:t>체제 내적 붕괴이론</a:t>
            </a:r>
            <a:endParaRPr lang="ko-KR" altLang="en-US" dirty="0"/>
          </a:p>
        </p:txBody>
      </p:sp>
      <p:sp>
        <p:nvSpPr>
          <p:cNvPr id="8" name="TextBox 7"/>
          <p:cNvSpPr txBox="1"/>
          <p:nvPr/>
        </p:nvSpPr>
        <p:spPr>
          <a:xfrm>
            <a:off x="1538867" y="2870492"/>
            <a:ext cx="3071834" cy="369332"/>
          </a:xfrm>
          <a:prstGeom prst="rect">
            <a:avLst/>
          </a:prstGeom>
          <a:noFill/>
        </p:spPr>
        <p:txBody>
          <a:bodyPr wrap="square" rtlCol="0">
            <a:spAutoFit/>
          </a:bodyPr>
          <a:lstStyle/>
          <a:p>
            <a:r>
              <a:rPr lang="ko-KR" altLang="en-US" smtClean="0"/>
              <a:t>경제체제 외적 붕괴이론</a:t>
            </a:r>
            <a:endParaRPr lang="ko-KR" altLang="en-US"/>
          </a:p>
        </p:txBody>
      </p:sp>
      <p:sp>
        <p:nvSpPr>
          <p:cNvPr id="9" name="TextBox 8"/>
          <p:cNvSpPr txBox="1"/>
          <p:nvPr/>
        </p:nvSpPr>
        <p:spPr>
          <a:xfrm>
            <a:off x="5286380" y="987966"/>
            <a:ext cx="3357586" cy="646331"/>
          </a:xfrm>
          <a:prstGeom prst="rect">
            <a:avLst/>
          </a:prstGeom>
          <a:noFill/>
        </p:spPr>
        <p:txBody>
          <a:bodyPr wrap="square" rtlCol="0">
            <a:spAutoFit/>
          </a:bodyPr>
          <a:lstStyle/>
          <a:p>
            <a:r>
              <a:rPr lang="ko-KR" altLang="en-US" dirty="0" err="1" smtClean="0"/>
              <a:t>쿠노</a:t>
            </a:r>
            <a:r>
              <a:rPr lang="en-US" altLang="ko-KR" dirty="0" smtClean="0"/>
              <a:t>(</a:t>
            </a:r>
            <a:r>
              <a:rPr lang="en-US" altLang="ko-KR" dirty="0" err="1" smtClean="0"/>
              <a:t>Cunow</a:t>
            </a:r>
            <a:r>
              <a:rPr lang="en-US" altLang="ko-KR" dirty="0" smtClean="0"/>
              <a:t>), </a:t>
            </a:r>
            <a:r>
              <a:rPr lang="ko-KR" altLang="en-US" dirty="0" smtClean="0"/>
              <a:t>룩셈부르크</a:t>
            </a:r>
            <a:r>
              <a:rPr lang="en-US" altLang="ko-KR" dirty="0" smtClean="0"/>
              <a:t>, </a:t>
            </a:r>
            <a:r>
              <a:rPr lang="ko-KR" altLang="en-US" dirty="0" err="1" smtClean="0"/>
              <a:t>스테른베르크</a:t>
            </a:r>
            <a:r>
              <a:rPr lang="en-US" altLang="ko-KR" dirty="0" smtClean="0"/>
              <a:t>, </a:t>
            </a:r>
            <a:r>
              <a:rPr lang="ko-KR" altLang="en-US" dirty="0" err="1" smtClean="0"/>
              <a:t>모슈코프스카</a:t>
            </a:r>
            <a:r>
              <a:rPr lang="en-US" altLang="ko-KR" dirty="0" smtClean="0"/>
              <a:t>, </a:t>
            </a:r>
            <a:r>
              <a:rPr lang="ko-KR" altLang="en-US" dirty="0" err="1" smtClean="0"/>
              <a:t>부딘</a:t>
            </a:r>
            <a:endParaRPr lang="ko-KR" altLang="en-US" dirty="0"/>
          </a:p>
        </p:txBody>
      </p:sp>
      <p:sp>
        <p:nvSpPr>
          <p:cNvPr id="10" name="왼쪽 대괄호 9"/>
          <p:cNvSpPr/>
          <p:nvPr/>
        </p:nvSpPr>
        <p:spPr>
          <a:xfrm>
            <a:off x="3714744" y="1130842"/>
            <a:ext cx="142876" cy="100013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1" name="TextBox 10"/>
          <p:cNvSpPr txBox="1"/>
          <p:nvPr/>
        </p:nvSpPr>
        <p:spPr>
          <a:xfrm>
            <a:off x="3929058" y="987966"/>
            <a:ext cx="1357322" cy="369332"/>
          </a:xfrm>
          <a:prstGeom prst="rect">
            <a:avLst/>
          </a:prstGeom>
          <a:noFill/>
        </p:spPr>
        <p:txBody>
          <a:bodyPr wrap="square" rtlCol="0">
            <a:spAutoFit/>
          </a:bodyPr>
          <a:lstStyle/>
          <a:p>
            <a:r>
              <a:rPr lang="ko-KR" altLang="en-US" smtClean="0"/>
              <a:t>과소소비설</a:t>
            </a:r>
            <a:endParaRPr lang="ko-KR" altLang="en-US" dirty="0"/>
          </a:p>
        </p:txBody>
      </p:sp>
      <p:sp>
        <p:nvSpPr>
          <p:cNvPr id="12" name="TextBox 11"/>
          <p:cNvSpPr txBox="1"/>
          <p:nvPr/>
        </p:nvSpPr>
        <p:spPr>
          <a:xfrm>
            <a:off x="3893339" y="1916660"/>
            <a:ext cx="1357322" cy="646331"/>
          </a:xfrm>
          <a:prstGeom prst="rect">
            <a:avLst/>
          </a:prstGeom>
          <a:noFill/>
        </p:spPr>
        <p:txBody>
          <a:bodyPr wrap="square" rtlCol="0">
            <a:spAutoFit/>
          </a:bodyPr>
          <a:lstStyle/>
          <a:p>
            <a:r>
              <a:rPr lang="ko-KR" altLang="en-US" dirty="0" smtClean="0"/>
              <a:t>잉여가치 </a:t>
            </a:r>
            <a:r>
              <a:rPr lang="ko-KR" altLang="en-US" dirty="0" err="1" smtClean="0"/>
              <a:t>과소생산설</a:t>
            </a:r>
            <a:endParaRPr lang="ko-KR" altLang="en-US" dirty="0"/>
          </a:p>
        </p:txBody>
      </p:sp>
      <p:sp>
        <p:nvSpPr>
          <p:cNvPr id="13" name="TextBox 12"/>
          <p:cNvSpPr txBox="1"/>
          <p:nvPr/>
        </p:nvSpPr>
        <p:spPr>
          <a:xfrm>
            <a:off x="5286380" y="1916660"/>
            <a:ext cx="3214710" cy="369332"/>
          </a:xfrm>
          <a:prstGeom prst="rect">
            <a:avLst/>
          </a:prstGeom>
          <a:noFill/>
        </p:spPr>
        <p:txBody>
          <a:bodyPr wrap="square" rtlCol="0">
            <a:spAutoFit/>
          </a:bodyPr>
          <a:lstStyle/>
          <a:p>
            <a:r>
              <a:rPr lang="ko-KR" altLang="en-US" dirty="0" err="1" smtClean="0"/>
              <a:t>그로스만</a:t>
            </a:r>
            <a:r>
              <a:rPr lang="en-US" altLang="ko-KR" dirty="0" smtClean="0"/>
              <a:t>, </a:t>
            </a:r>
            <a:r>
              <a:rPr lang="ko-KR" altLang="en-US" dirty="0" err="1" smtClean="0"/>
              <a:t>마틱</a:t>
            </a:r>
            <a:endParaRPr lang="ko-KR" altLang="en-US" dirty="0"/>
          </a:p>
        </p:txBody>
      </p:sp>
      <p:sp>
        <p:nvSpPr>
          <p:cNvPr id="14" name="왼쪽 대괄호 13"/>
          <p:cNvSpPr/>
          <p:nvPr/>
        </p:nvSpPr>
        <p:spPr>
          <a:xfrm>
            <a:off x="4143372" y="2916792"/>
            <a:ext cx="142876" cy="71438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5" name="TextBox 14"/>
          <p:cNvSpPr txBox="1"/>
          <p:nvPr/>
        </p:nvSpPr>
        <p:spPr>
          <a:xfrm>
            <a:off x="4429124" y="2845354"/>
            <a:ext cx="2857520" cy="369332"/>
          </a:xfrm>
          <a:prstGeom prst="rect">
            <a:avLst/>
          </a:prstGeom>
          <a:noFill/>
        </p:spPr>
        <p:txBody>
          <a:bodyPr wrap="square" rtlCol="0">
            <a:spAutoFit/>
          </a:bodyPr>
          <a:lstStyle/>
          <a:p>
            <a:r>
              <a:rPr lang="ko-KR" altLang="en-US" dirty="0" err="1" smtClean="0"/>
              <a:t>부하린</a:t>
            </a:r>
            <a:r>
              <a:rPr lang="en-US" altLang="ko-KR" dirty="0" smtClean="0"/>
              <a:t>(</a:t>
            </a:r>
            <a:r>
              <a:rPr lang="ko-KR" altLang="en-US" dirty="0" smtClean="0"/>
              <a:t>전쟁</a:t>
            </a:r>
            <a:r>
              <a:rPr lang="en-US" altLang="ko-KR" dirty="0" smtClean="0"/>
              <a:t>), </a:t>
            </a:r>
            <a:endParaRPr lang="ko-KR" altLang="en-US" dirty="0"/>
          </a:p>
        </p:txBody>
      </p:sp>
      <p:sp>
        <p:nvSpPr>
          <p:cNvPr id="16" name="TextBox 15"/>
          <p:cNvSpPr txBox="1"/>
          <p:nvPr/>
        </p:nvSpPr>
        <p:spPr>
          <a:xfrm>
            <a:off x="285720" y="3929066"/>
            <a:ext cx="1500198" cy="369332"/>
          </a:xfrm>
          <a:prstGeom prst="rect">
            <a:avLst/>
          </a:prstGeom>
          <a:noFill/>
        </p:spPr>
        <p:txBody>
          <a:bodyPr wrap="square" rtlCol="0">
            <a:spAutoFit/>
          </a:bodyPr>
          <a:lstStyle/>
          <a:p>
            <a:r>
              <a:rPr lang="ko-KR" altLang="en-US" dirty="0" err="1" smtClean="0"/>
              <a:t>비붕괴이론</a:t>
            </a:r>
            <a:endParaRPr lang="ko-KR" altLang="en-US" dirty="0"/>
          </a:p>
        </p:txBody>
      </p:sp>
      <p:sp>
        <p:nvSpPr>
          <p:cNvPr id="17" name="TextBox 16"/>
          <p:cNvSpPr txBox="1"/>
          <p:nvPr/>
        </p:nvSpPr>
        <p:spPr>
          <a:xfrm>
            <a:off x="4429124" y="3416858"/>
            <a:ext cx="3571900" cy="369332"/>
          </a:xfrm>
          <a:prstGeom prst="rect">
            <a:avLst/>
          </a:prstGeom>
          <a:noFill/>
        </p:spPr>
        <p:txBody>
          <a:bodyPr wrap="square" rtlCol="0">
            <a:spAutoFit/>
          </a:bodyPr>
          <a:lstStyle/>
          <a:p>
            <a:r>
              <a:rPr lang="ko-KR" altLang="en-US" dirty="0" err="1" smtClean="0"/>
              <a:t>슘페터</a:t>
            </a:r>
            <a:r>
              <a:rPr lang="en-US" altLang="ko-KR" dirty="0" smtClean="0"/>
              <a:t>(</a:t>
            </a:r>
            <a:r>
              <a:rPr lang="ko-KR" altLang="en-US" dirty="0" smtClean="0"/>
              <a:t>반자본주의심리</a:t>
            </a:r>
            <a:r>
              <a:rPr lang="en-US" altLang="ko-KR" dirty="0" smtClean="0"/>
              <a:t>)</a:t>
            </a:r>
            <a:endParaRPr lang="ko-KR" altLang="en-US" dirty="0"/>
          </a:p>
        </p:txBody>
      </p:sp>
      <p:sp>
        <p:nvSpPr>
          <p:cNvPr id="18" name="TextBox 17"/>
          <p:cNvSpPr txBox="1"/>
          <p:nvPr/>
        </p:nvSpPr>
        <p:spPr>
          <a:xfrm>
            <a:off x="1785918" y="3929066"/>
            <a:ext cx="7174549" cy="369332"/>
          </a:xfrm>
          <a:prstGeom prst="rect">
            <a:avLst/>
          </a:prstGeom>
          <a:noFill/>
        </p:spPr>
        <p:txBody>
          <a:bodyPr wrap="square" rtlCol="0">
            <a:spAutoFit/>
          </a:bodyPr>
          <a:lstStyle/>
          <a:p>
            <a:r>
              <a:rPr lang="ko-KR" altLang="en-US" dirty="0" smtClean="0"/>
              <a:t>투간</a:t>
            </a:r>
            <a:r>
              <a:rPr lang="en-US" altLang="ko-KR" dirty="0" smtClean="0"/>
              <a:t>-</a:t>
            </a:r>
            <a:r>
              <a:rPr lang="ko-KR" altLang="en-US" dirty="0" err="1" smtClean="0"/>
              <a:t>바라노프스키</a:t>
            </a:r>
            <a:r>
              <a:rPr lang="en-US" altLang="ko-KR" dirty="0" smtClean="0"/>
              <a:t>, </a:t>
            </a:r>
            <a:r>
              <a:rPr lang="ko-KR" altLang="en-US" dirty="0" err="1" smtClean="0"/>
              <a:t>힐퍼딩</a:t>
            </a:r>
            <a:r>
              <a:rPr lang="en-US" altLang="ko-KR" dirty="0" smtClean="0"/>
              <a:t>, </a:t>
            </a:r>
            <a:r>
              <a:rPr lang="ko-KR" altLang="en-US" dirty="0" smtClean="0"/>
              <a:t>오토 </a:t>
            </a:r>
            <a:r>
              <a:rPr lang="ko-KR" altLang="en-US" dirty="0" err="1" smtClean="0"/>
              <a:t>바우어</a:t>
            </a:r>
            <a:r>
              <a:rPr lang="en-US" altLang="ko-KR" dirty="0" smtClean="0"/>
              <a:t>, </a:t>
            </a:r>
            <a:r>
              <a:rPr lang="ko-KR" altLang="en-US" dirty="0" err="1" smtClean="0"/>
              <a:t>카우츠키</a:t>
            </a:r>
            <a:r>
              <a:rPr lang="en-US" altLang="ko-KR" dirty="0" smtClean="0"/>
              <a:t>, </a:t>
            </a:r>
            <a:r>
              <a:rPr lang="ko-KR" altLang="en-US" dirty="0" err="1" smtClean="0"/>
              <a:t>베른슈타인</a:t>
            </a:r>
            <a:endParaRPr lang="ko-KR" altLang="en-US" dirty="0"/>
          </a:p>
        </p:txBody>
      </p:sp>
      <p:sp>
        <p:nvSpPr>
          <p:cNvPr id="19" name="TextBox 18"/>
          <p:cNvSpPr txBox="1"/>
          <p:nvPr/>
        </p:nvSpPr>
        <p:spPr>
          <a:xfrm>
            <a:off x="285720" y="4572008"/>
            <a:ext cx="8572560" cy="369332"/>
          </a:xfrm>
          <a:prstGeom prst="rect">
            <a:avLst/>
          </a:prstGeom>
          <a:noFill/>
        </p:spPr>
        <p:txBody>
          <a:bodyPr wrap="square" rtlCol="0">
            <a:spAutoFit/>
          </a:bodyPr>
          <a:lstStyle/>
          <a:p>
            <a:r>
              <a:rPr lang="ko-KR" altLang="en-US" dirty="0" smtClean="0"/>
              <a:t>로마 문명 붕괴 원인</a:t>
            </a:r>
            <a:r>
              <a:rPr lang="en-US" altLang="ko-KR" dirty="0" smtClean="0"/>
              <a:t>: </a:t>
            </a:r>
            <a:r>
              <a:rPr lang="ko-KR" altLang="en-US" dirty="0" smtClean="0"/>
              <a:t>토양고갈</a:t>
            </a:r>
            <a:r>
              <a:rPr lang="en-US" altLang="ko-KR" dirty="0" smtClean="0"/>
              <a:t>(</a:t>
            </a:r>
            <a:r>
              <a:rPr lang="ko-KR" altLang="en-US" dirty="0" err="1" smtClean="0"/>
              <a:t>리비히</a:t>
            </a:r>
            <a:r>
              <a:rPr lang="en-US" altLang="ko-KR" dirty="0" smtClean="0"/>
              <a:t>, </a:t>
            </a:r>
            <a:r>
              <a:rPr lang="ko-KR" altLang="en-US" dirty="0" err="1" smtClean="0"/>
              <a:t>심코비치</a:t>
            </a:r>
            <a:r>
              <a:rPr lang="en-US" altLang="ko-KR" dirty="0" smtClean="0"/>
              <a:t>, </a:t>
            </a:r>
            <a:r>
              <a:rPr lang="ko-KR" altLang="en-US" dirty="0" err="1" smtClean="0"/>
              <a:t>카우츠키</a:t>
            </a:r>
            <a:r>
              <a:rPr lang="en-US" altLang="ko-KR" dirty="0" smtClean="0"/>
              <a:t>) </a:t>
            </a:r>
            <a:r>
              <a:rPr lang="ko-KR" altLang="en-US" dirty="0" smtClean="0"/>
              <a:t> </a:t>
            </a:r>
            <a:endParaRPr lang="ko-KR" altLang="en-US" dirty="0"/>
          </a:p>
        </p:txBody>
      </p:sp>
      <p:sp>
        <p:nvSpPr>
          <p:cNvPr id="20" name="TextBox 19"/>
          <p:cNvSpPr txBox="1"/>
          <p:nvPr/>
        </p:nvSpPr>
        <p:spPr>
          <a:xfrm>
            <a:off x="3000364" y="5214950"/>
            <a:ext cx="5500726" cy="923330"/>
          </a:xfrm>
          <a:prstGeom prst="rect">
            <a:avLst/>
          </a:prstGeom>
          <a:noFill/>
        </p:spPr>
        <p:txBody>
          <a:bodyPr wrap="square" rtlCol="0">
            <a:spAutoFit/>
          </a:bodyPr>
          <a:lstStyle/>
          <a:p>
            <a:r>
              <a:rPr lang="ko-KR" altLang="en-US" dirty="0" smtClean="0"/>
              <a:t>인구감소와 지력고갈</a:t>
            </a:r>
            <a:r>
              <a:rPr lang="en-US" altLang="ko-KR" dirty="0" smtClean="0"/>
              <a:t>(</a:t>
            </a:r>
            <a:r>
              <a:rPr lang="ko-KR" altLang="en-US" dirty="0" smtClean="0"/>
              <a:t>천연자원고갈</a:t>
            </a:r>
            <a:r>
              <a:rPr lang="en-US" altLang="ko-KR" dirty="0" smtClean="0"/>
              <a:t>) : </a:t>
            </a:r>
            <a:r>
              <a:rPr lang="ko-KR" altLang="en-US" dirty="0" smtClean="0"/>
              <a:t>자본주의 체제의 붕괴 이론들도 궁극적으로 붕괴 원인을 이 두 요인으로 소급함</a:t>
            </a:r>
            <a:r>
              <a:rPr lang="en-US" altLang="ko-KR" dirty="0" smtClean="0"/>
              <a:t>.</a:t>
            </a:r>
            <a:r>
              <a:rPr lang="ko-KR" altLang="en-US" dirty="0" smtClean="0"/>
              <a:t> </a:t>
            </a:r>
            <a:endParaRPr lang="ko-KR" altLang="en-US" dirty="0"/>
          </a:p>
        </p:txBody>
      </p:sp>
      <p:sp>
        <p:nvSpPr>
          <p:cNvPr id="21" name="슬라이드 번호 개체 틀 20"/>
          <p:cNvSpPr>
            <a:spLocks noGrp="1"/>
          </p:cNvSpPr>
          <p:nvPr>
            <p:ph type="sldNum" sz="quarter" idx="12"/>
          </p:nvPr>
        </p:nvSpPr>
        <p:spPr/>
        <p:txBody>
          <a:bodyPr/>
          <a:lstStyle/>
          <a:p>
            <a:fld id="{37754FDC-5BE8-4A2F-B273-A8AC8052C6FA}" type="slidenum">
              <a:rPr lang="ko-KR" altLang="en-US" smtClean="0"/>
              <a:pPr/>
              <a:t>13</a:t>
            </a:fld>
            <a:endParaRPr lang="ko-KR"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14290"/>
            <a:ext cx="3929090" cy="369332"/>
          </a:xfrm>
          <a:prstGeom prst="rect">
            <a:avLst/>
          </a:prstGeom>
          <a:noFill/>
        </p:spPr>
        <p:txBody>
          <a:bodyPr wrap="square" rtlCol="0">
            <a:spAutoFit/>
          </a:bodyPr>
          <a:lstStyle/>
          <a:p>
            <a:r>
              <a:rPr lang="ko-KR" altLang="en-US" b="1" dirty="0" smtClean="0"/>
              <a:t>결론과 시사점</a:t>
            </a:r>
            <a:endParaRPr lang="ko-KR" altLang="en-US" b="1" dirty="0"/>
          </a:p>
        </p:txBody>
      </p:sp>
      <p:sp>
        <p:nvSpPr>
          <p:cNvPr id="3" name="TextBox 2"/>
          <p:cNvSpPr txBox="1"/>
          <p:nvPr/>
        </p:nvSpPr>
        <p:spPr>
          <a:xfrm>
            <a:off x="428596" y="714356"/>
            <a:ext cx="8215370" cy="4154984"/>
          </a:xfrm>
          <a:prstGeom prst="rect">
            <a:avLst/>
          </a:prstGeom>
          <a:noFill/>
        </p:spPr>
        <p:txBody>
          <a:bodyPr wrap="square" rtlCol="0">
            <a:spAutoFit/>
          </a:bodyPr>
          <a:lstStyle/>
          <a:p>
            <a:pPr marL="342900" indent="-342900">
              <a:lnSpc>
                <a:spcPct val="150000"/>
              </a:lnSpc>
              <a:buAutoNum type="arabicPeriod"/>
            </a:pPr>
            <a:r>
              <a:rPr lang="ko-KR" altLang="en-US" sz="1600" dirty="0" smtClean="0"/>
              <a:t>자본주의 사회에서는 시민사회의 역량이 자본의 지배적인 힘을 극복할 수 있어야 순환경제가 실현될 수 있다</a:t>
            </a:r>
            <a:r>
              <a:rPr lang="en-US" altLang="ko-KR" sz="1600" dirty="0" smtClean="0"/>
              <a:t>.</a:t>
            </a:r>
          </a:p>
          <a:p>
            <a:pPr marL="342900" indent="-342900">
              <a:lnSpc>
                <a:spcPct val="150000"/>
              </a:lnSpc>
              <a:buAutoNum type="arabicPeriod"/>
            </a:pPr>
            <a:r>
              <a:rPr lang="ko-KR" altLang="en-US" sz="1600" dirty="0" smtClean="0"/>
              <a:t>자본주의 경제에서는 생산에 투입되는 인력당 투입되는 물질의 양이 지속적으로 늘어나며</a:t>
            </a:r>
            <a:r>
              <a:rPr lang="en-US" altLang="ko-KR" sz="1600" dirty="0" smtClean="0"/>
              <a:t>, </a:t>
            </a:r>
            <a:r>
              <a:rPr lang="ko-KR" altLang="en-US" sz="1600" dirty="0" smtClean="0"/>
              <a:t>노동력의 재생산과 물질자원의 확대재생산이 한계에 부딪쳐 붕괴 위기가 발생할 것이라는 것이 이론적인 결론이다</a:t>
            </a:r>
            <a:r>
              <a:rPr lang="en-US" altLang="ko-KR" sz="1600" dirty="0" smtClean="0"/>
              <a:t>.</a:t>
            </a:r>
          </a:p>
          <a:p>
            <a:pPr marL="342900" indent="-342900">
              <a:lnSpc>
                <a:spcPct val="150000"/>
              </a:lnSpc>
              <a:buAutoNum type="arabicPeriod"/>
            </a:pPr>
            <a:r>
              <a:rPr lang="ko-KR" altLang="en-US" sz="1600" dirty="0" smtClean="0"/>
              <a:t>자본주의 경제를 뛰어넘는 순환적인 시스템으로의 전환은 국가</a:t>
            </a:r>
            <a:r>
              <a:rPr lang="en-US" altLang="ko-KR" sz="1600" dirty="0" smtClean="0"/>
              <a:t>, </a:t>
            </a:r>
            <a:r>
              <a:rPr lang="ko-KR" altLang="en-US" sz="1600" dirty="0" smtClean="0"/>
              <a:t>시장</a:t>
            </a:r>
            <a:r>
              <a:rPr lang="en-US" altLang="ko-KR" sz="1600" dirty="0" smtClean="0"/>
              <a:t>, </a:t>
            </a:r>
            <a:r>
              <a:rPr lang="ko-KR" altLang="en-US" sz="1600" dirty="0" smtClean="0"/>
              <a:t>자본 외의 시민들의 관심과 참여로 시작되고 있다</a:t>
            </a:r>
            <a:r>
              <a:rPr lang="en-US" altLang="ko-KR" sz="1600" dirty="0" smtClean="0"/>
              <a:t>. </a:t>
            </a:r>
            <a:r>
              <a:rPr lang="ko-KR" altLang="en-US" sz="1600" dirty="0" smtClean="0"/>
              <a:t>중국의 순환경제 정책은 기술 중심</a:t>
            </a:r>
            <a:r>
              <a:rPr lang="en-US" altLang="ko-KR" sz="1600" dirty="0" smtClean="0"/>
              <a:t>, </a:t>
            </a:r>
            <a:r>
              <a:rPr lang="ko-KR" altLang="en-US" sz="1600" dirty="0" smtClean="0"/>
              <a:t>관료 중심의 추진체계이고</a:t>
            </a:r>
            <a:r>
              <a:rPr lang="en-US" altLang="ko-KR" sz="1600" dirty="0" smtClean="0"/>
              <a:t>, EU</a:t>
            </a:r>
            <a:r>
              <a:rPr lang="ko-KR" altLang="en-US" sz="1600" dirty="0" smtClean="0"/>
              <a:t>의 순환경제는 산업과 시장을 중심으로 한 추진체계로서 한계가 있다</a:t>
            </a:r>
            <a:r>
              <a:rPr lang="en-US" altLang="ko-KR" sz="1600" dirty="0" smtClean="0"/>
              <a:t>. </a:t>
            </a:r>
            <a:r>
              <a:rPr lang="ko-KR" altLang="en-US" sz="1600" dirty="0" smtClean="0"/>
              <a:t>농촌을 중심으로 자립적인 기층조직의 운동으로 시작해서 역사와 문화</a:t>
            </a:r>
            <a:r>
              <a:rPr lang="en-US" altLang="ko-KR" sz="1600" dirty="0" smtClean="0"/>
              <a:t>, </a:t>
            </a:r>
            <a:r>
              <a:rPr lang="ko-KR" altLang="en-US" sz="1600" dirty="0" smtClean="0"/>
              <a:t>풍토를 공유하는 순환경제권역의 자치로 발전해 가는 것이 바람직하다</a:t>
            </a:r>
            <a:r>
              <a:rPr lang="en-US" altLang="ko-KR" sz="1600" dirty="0" smtClean="0"/>
              <a:t>.</a:t>
            </a:r>
          </a:p>
          <a:p>
            <a:pPr marL="342900" indent="-342900">
              <a:lnSpc>
                <a:spcPct val="150000"/>
              </a:lnSpc>
              <a:buAutoNum type="arabicPeriod"/>
            </a:pPr>
            <a:r>
              <a:rPr lang="ko-KR" altLang="en-US" sz="1600" dirty="0" smtClean="0"/>
              <a:t>고전 경제학을 계승한 물질순환과 인적자원의 경제학이 우선시되어야 한다</a:t>
            </a:r>
            <a:r>
              <a:rPr lang="en-US" altLang="ko-KR" sz="1600" dirty="0" smtClean="0"/>
              <a:t>.</a:t>
            </a:r>
            <a:r>
              <a:rPr lang="ko-KR" altLang="en-US" sz="1600" dirty="0" smtClean="0"/>
              <a:t> </a:t>
            </a:r>
            <a:endParaRPr lang="ko-KR" altLang="en-US" sz="1600" dirty="0"/>
          </a:p>
        </p:txBody>
      </p:sp>
      <p:sp>
        <p:nvSpPr>
          <p:cNvPr id="4" name="슬라이드 번호 개체 틀 3"/>
          <p:cNvSpPr>
            <a:spLocks noGrp="1"/>
          </p:cNvSpPr>
          <p:nvPr>
            <p:ph type="sldNum" sz="quarter" idx="12"/>
          </p:nvPr>
        </p:nvSpPr>
        <p:spPr/>
        <p:txBody>
          <a:bodyPr/>
          <a:lstStyle/>
          <a:p>
            <a:fld id="{37754FDC-5BE8-4A2F-B273-A8AC8052C6FA}" type="slidenum">
              <a:rPr lang="ko-KR" altLang="en-US" smtClean="0"/>
              <a:pPr/>
              <a:t>14</a:t>
            </a:fld>
            <a:endParaRPr lang="ko-KR" altLang="en-US"/>
          </a:p>
        </p:txBody>
      </p:sp>
      <p:sp>
        <p:nvSpPr>
          <p:cNvPr id="5" name="TextBox 4"/>
          <p:cNvSpPr txBox="1"/>
          <p:nvPr/>
        </p:nvSpPr>
        <p:spPr>
          <a:xfrm>
            <a:off x="4071934" y="5500702"/>
            <a:ext cx="785818" cy="369332"/>
          </a:xfrm>
          <a:prstGeom prst="rect">
            <a:avLst/>
          </a:prstGeom>
          <a:noFill/>
        </p:spPr>
        <p:txBody>
          <a:bodyPr wrap="square" rtlCol="0">
            <a:spAutoFit/>
          </a:bodyPr>
          <a:lstStyle/>
          <a:p>
            <a:r>
              <a:rPr lang="en-US" altLang="ko-KR" dirty="0" smtClean="0"/>
              <a:t>&lt;</a:t>
            </a:r>
            <a:r>
              <a:rPr lang="ko-KR" altLang="en-US" dirty="0" smtClean="0"/>
              <a:t>끝</a:t>
            </a:r>
            <a:r>
              <a:rPr lang="en-US" altLang="ko-KR" dirty="0" smtClean="0"/>
              <a:t>&gt;</a:t>
            </a:r>
            <a:endParaRPr lang="ko-KR"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46300"/>
            <a:ext cx="3214710" cy="369332"/>
          </a:xfrm>
          <a:prstGeom prst="rect">
            <a:avLst/>
          </a:prstGeom>
          <a:noFill/>
        </p:spPr>
        <p:txBody>
          <a:bodyPr wrap="square" rtlCol="0">
            <a:spAutoFit/>
          </a:bodyPr>
          <a:lstStyle/>
          <a:p>
            <a:r>
              <a:rPr lang="ko-KR" altLang="en-US" b="1" dirty="0" smtClean="0"/>
              <a:t>문제제기</a:t>
            </a:r>
            <a:endParaRPr lang="ko-KR" altLang="en-US" b="1" dirty="0"/>
          </a:p>
        </p:txBody>
      </p:sp>
      <p:sp>
        <p:nvSpPr>
          <p:cNvPr id="3" name="TextBox 2"/>
          <p:cNvSpPr txBox="1"/>
          <p:nvPr/>
        </p:nvSpPr>
        <p:spPr>
          <a:xfrm>
            <a:off x="392877" y="533192"/>
            <a:ext cx="8751123" cy="6740307"/>
          </a:xfrm>
          <a:prstGeom prst="rect">
            <a:avLst/>
          </a:prstGeom>
          <a:noFill/>
        </p:spPr>
        <p:txBody>
          <a:bodyPr wrap="square" rtlCol="0">
            <a:spAutoFit/>
          </a:bodyPr>
          <a:lstStyle/>
          <a:p>
            <a:pPr marL="342900" indent="-342900">
              <a:lnSpc>
                <a:spcPct val="150000"/>
              </a:lnSpc>
              <a:buFontTx/>
              <a:buAutoNum type="arabicPeriod"/>
            </a:pPr>
            <a:r>
              <a:rPr lang="ko-KR" altLang="en-US" b="1" dirty="0" smtClean="0"/>
              <a:t>자본주의 문명은 물질적 풍요와 과잉</a:t>
            </a:r>
            <a:r>
              <a:rPr lang="en-US" altLang="ko-KR" b="1" dirty="0" smtClean="0"/>
              <a:t>, </a:t>
            </a:r>
            <a:r>
              <a:rPr lang="ko-KR" altLang="en-US" b="1" dirty="0" smtClean="0"/>
              <a:t>정치적 자유민주주의</a:t>
            </a:r>
            <a:r>
              <a:rPr lang="en-US" altLang="ko-KR" b="1" dirty="0" smtClean="0"/>
              <a:t>, </a:t>
            </a:r>
            <a:r>
              <a:rPr lang="ko-KR" altLang="en-US" b="1" dirty="0" smtClean="0"/>
              <a:t>생태환경파괴를 가져왔음</a:t>
            </a:r>
            <a:r>
              <a:rPr lang="en-US" altLang="ko-KR" b="1" dirty="0" smtClean="0"/>
              <a:t>. </a:t>
            </a:r>
            <a:r>
              <a:rPr lang="ko-KR" altLang="en-US" b="1" dirty="0" smtClean="0"/>
              <a:t>세계인구의 절반을 차지하는 아시아</a:t>
            </a:r>
            <a:r>
              <a:rPr lang="en-US" altLang="ko-KR" b="1" dirty="0" smtClean="0"/>
              <a:t>(</a:t>
            </a:r>
            <a:r>
              <a:rPr lang="ko-KR" altLang="en-US" b="1" dirty="0" smtClean="0"/>
              <a:t>중국</a:t>
            </a:r>
            <a:r>
              <a:rPr lang="en-US" altLang="ko-KR" b="1" dirty="0" smtClean="0"/>
              <a:t>, </a:t>
            </a:r>
            <a:r>
              <a:rPr lang="ko-KR" altLang="en-US" b="1" dirty="0" smtClean="0"/>
              <a:t>인도</a:t>
            </a:r>
            <a:r>
              <a:rPr lang="en-US" altLang="ko-KR" b="1" dirty="0" smtClean="0"/>
              <a:t>)</a:t>
            </a:r>
            <a:r>
              <a:rPr lang="ko-KR" altLang="en-US" b="1" dirty="0" smtClean="0"/>
              <a:t>에서 자본주의와 시장경제의 가치에 의문을 제기하는 순환경제 사상</a:t>
            </a:r>
            <a:r>
              <a:rPr lang="en-US" altLang="ko-KR" b="1" dirty="0" smtClean="0"/>
              <a:t>, </a:t>
            </a:r>
            <a:r>
              <a:rPr lang="ko-KR" altLang="en-US" b="1" dirty="0" smtClean="0"/>
              <a:t>운동</a:t>
            </a:r>
            <a:r>
              <a:rPr lang="en-US" altLang="ko-KR" b="1" dirty="0" smtClean="0"/>
              <a:t>, </a:t>
            </a:r>
            <a:r>
              <a:rPr lang="ko-KR" altLang="en-US" b="1" dirty="0" smtClean="0"/>
              <a:t>정책이 발전하고 있음</a:t>
            </a:r>
            <a:r>
              <a:rPr lang="en-US" altLang="ko-KR" b="1" dirty="0" smtClean="0"/>
              <a:t>. </a:t>
            </a:r>
            <a:r>
              <a:rPr lang="ko-KR" altLang="en-US" b="1" dirty="0" smtClean="0"/>
              <a:t> </a:t>
            </a:r>
            <a:endParaRPr lang="en-US" altLang="ko-KR" b="1" dirty="0" smtClean="0"/>
          </a:p>
          <a:p>
            <a:pPr marL="342900" indent="-342900">
              <a:lnSpc>
                <a:spcPct val="150000"/>
              </a:lnSpc>
              <a:buAutoNum type="arabicPeriod"/>
            </a:pPr>
            <a:r>
              <a:rPr lang="ko-KR" altLang="en-US" b="1" dirty="0" smtClean="0"/>
              <a:t>중국의 </a:t>
            </a:r>
            <a:r>
              <a:rPr lang="en-US" altLang="ko-KR" b="1" dirty="0" smtClean="0"/>
              <a:t>&lt;</a:t>
            </a:r>
            <a:r>
              <a:rPr lang="ko-KR" altLang="en-US" b="1" dirty="0" smtClean="0"/>
              <a:t>순환경제</a:t>
            </a:r>
            <a:r>
              <a:rPr lang="en-US" altLang="ko-KR" b="1" dirty="0" smtClean="0"/>
              <a:t>&gt;</a:t>
            </a:r>
            <a:r>
              <a:rPr lang="ko-KR" altLang="en-US" b="1" dirty="0" smtClean="0"/>
              <a:t>는 </a:t>
            </a:r>
            <a:r>
              <a:rPr lang="en-US" altLang="ko-KR" b="1" dirty="0" smtClean="0"/>
              <a:t>2000</a:t>
            </a:r>
            <a:r>
              <a:rPr lang="ko-KR" altLang="en-US" b="1" dirty="0" smtClean="0"/>
              <a:t>년대 초에 </a:t>
            </a:r>
            <a:r>
              <a:rPr lang="zh-CN" altLang="en-US" b="1" dirty="0" smtClean="0"/>
              <a:t>吴季松</a:t>
            </a:r>
            <a:r>
              <a:rPr lang="en-US" altLang="zh-CN" b="1" dirty="0" smtClean="0"/>
              <a:t>(Wu </a:t>
            </a:r>
            <a:r>
              <a:rPr lang="en-US" altLang="zh-CN" b="1" dirty="0" err="1" smtClean="0"/>
              <a:t>Jisong</a:t>
            </a:r>
            <a:r>
              <a:rPr lang="en-US" altLang="zh-CN" b="1" dirty="0" smtClean="0"/>
              <a:t>)</a:t>
            </a:r>
            <a:r>
              <a:rPr lang="ko-KR" altLang="en-US" b="1" dirty="0" smtClean="0"/>
              <a:t>이라는 공학자가 개념을 만들고 이론화했으며</a:t>
            </a:r>
            <a:r>
              <a:rPr lang="en-US" altLang="ko-KR" b="1" dirty="0" smtClean="0"/>
              <a:t>, </a:t>
            </a:r>
            <a:r>
              <a:rPr lang="ko-KR" altLang="en-US" b="1" dirty="0" smtClean="0"/>
              <a:t> 공학기술을 중시한다</a:t>
            </a:r>
            <a:r>
              <a:rPr lang="en-US" altLang="ko-KR" b="1" dirty="0" smtClean="0"/>
              <a:t>. GMO(</a:t>
            </a:r>
            <a:r>
              <a:rPr kumimoji="1" lang="zh-CN" altLang="en-US" b="1" dirty="0" smtClean="0">
                <a:latin typeface="楷体_GB2312" pitchFamily="49" charset="-122"/>
                <a:ea typeface="楷体_GB2312" pitchFamily="49" charset="-122"/>
              </a:rPr>
              <a:t>转基因良种</a:t>
            </a:r>
            <a:r>
              <a:rPr kumimoji="1" lang="en-US" altLang="zh-CN" b="1" dirty="0" smtClean="0">
                <a:latin typeface="楷体_GB2312" pitchFamily="49" charset="-122"/>
                <a:ea typeface="楷体_GB2312" pitchFamily="49" charset="-122"/>
              </a:rPr>
              <a:t>), </a:t>
            </a:r>
            <a:r>
              <a:rPr kumimoji="1" lang="ko-KR" altLang="en-US" b="1" dirty="0" smtClean="0">
                <a:latin typeface="楷体_GB2312" pitchFamily="49" charset="-122"/>
                <a:ea typeface="楷体_GB2312" pitchFamily="49" charset="-122"/>
              </a:rPr>
              <a:t>핵융합</a:t>
            </a:r>
            <a:r>
              <a:rPr kumimoji="1" lang="en-US" altLang="ko-KR" b="1" dirty="0" smtClean="0">
                <a:latin typeface="楷体_GB2312" pitchFamily="49" charset="-122"/>
                <a:ea typeface="楷体_GB2312" pitchFamily="49" charset="-122"/>
              </a:rPr>
              <a:t>(</a:t>
            </a:r>
            <a:r>
              <a:rPr kumimoji="1" lang="zh-CN" altLang="en-US" b="1" dirty="0" smtClean="0">
                <a:latin typeface="楷体_GB2312" pitchFamily="49" charset="-122"/>
                <a:ea typeface="楷体_GB2312" pitchFamily="49" charset="-122"/>
              </a:rPr>
              <a:t>受控热核聚变能</a:t>
            </a:r>
            <a:r>
              <a:rPr kumimoji="1" lang="en-US" altLang="zh-CN" b="1" dirty="0" smtClean="0">
                <a:latin typeface="楷体_GB2312" pitchFamily="49" charset="-122"/>
                <a:ea typeface="楷体_GB2312" pitchFamily="49" charset="-122"/>
              </a:rPr>
              <a:t>),</a:t>
            </a:r>
            <a:r>
              <a:rPr kumimoji="1" lang="ko-KR" altLang="en-US" b="1" dirty="0" smtClean="0">
                <a:latin typeface="楷体_GB2312" pitchFamily="49" charset="-122"/>
                <a:ea typeface="楷体_GB2312" pitchFamily="49" charset="-122"/>
              </a:rPr>
              <a:t>수경재배</a:t>
            </a:r>
            <a:r>
              <a:rPr kumimoji="1" lang="en-US" altLang="ko-KR" b="1" dirty="0" smtClean="0">
                <a:latin typeface="楷体_GB2312" pitchFamily="49" charset="-122"/>
                <a:ea typeface="楷体_GB2312" pitchFamily="49" charset="-122"/>
              </a:rPr>
              <a:t>(</a:t>
            </a:r>
            <a:r>
              <a:rPr kumimoji="1" lang="zh-CN" altLang="en-US" b="1" dirty="0" smtClean="0">
                <a:latin typeface="楷体_GB2312" pitchFamily="49" charset="-122"/>
                <a:ea typeface="楷体_GB2312" pitchFamily="49" charset="-122"/>
              </a:rPr>
              <a:t>无土栽培</a:t>
            </a:r>
            <a:r>
              <a:rPr kumimoji="1" lang="en-US" altLang="zh-CN" b="1" dirty="0" smtClean="0">
                <a:latin typeface="楷体_GB2312" pitchFamily="49" charset="-122"/>
                <a:ea typeface="楷体_GB2312" pitchFamily="49" charset="-122"/>
              </a:rPr>
              <a:t>), </a:t>
            </a:r>
            <a:r>
              <a:rPr kumimoji="1" lang="ko-KR" altLang="en-US" b="1" dirty="0" err="1" smtClean="0">
                <a:latin typeface="楷体_GB2312" pitchFamily="49" charset="-122"/>
                <a:ea typeface="楷体_GB2312" pitchFamily="49" charset="-122"/>
              </a:rPr>
              <a:t>핵발전</a:t>
            </a:r>
            <a:r>
              <a:rPr kumimoji="1" lang="ko-KR" altLang="en-US" b="1" dirty="0" smtClean="0">
                <a:latin typeface="楷体_GB2312" pitchFamily="49" charset="-122"/>
                <a:ea typeface="楷体_GB2312" pitchFamily="49" charset="-122"/>
              </a:rPr>
              <a:t> 등을 적극적으로 받아들인다</a:t>
            </a:r>
            <a:endParaRPr kumimoji="1" lang="en-US" altLang="ko-KR" b="1" dirty="0" smtClean="0">
              <a:latin typeface="楷体_GB2312" pitchFamily="49" charset="-122"/>
              <a:ea typeface="楷体_GB2312" pitchFamily="49" charset="-122"/>
            </a:endParaRPr>
          </a:p>
          <a:p>
            <a:pPr marL="342900" indent="-342900">
              <a:lnSpc>
                <a:spcPct val="150000"/>
              </a:lnSpc>
              <a:buAutoNum type="arabicPeriod"/>
            </a:pPr>
            <a:r>
              <a:rPr kumimoji="1" lang="ko-KR" altLang="en-US" b="1" dirty="0" smtClean="0"/>
              <a:t>반면에 인도의 </a:t>
            </a:r>
            <a:r>
              <a:rPr kumimoji="1" lang="en-US" altLang="ko-KR" b="1" dirty="0" smtClean="0"/>
              <a:t>NGO </a:t>
            </a:r>
            <a:r>
              <a:rPr kumimoji="1" lang="ko-KR" altLang="en-US" b="1" dirty="0" smtClean="0"/>
              <a:t>지도자 </a:t>
            </a:r>
            <a:r>
              <a:rPr kumimoji="1" lang="en-US" altLang="ko-KR" b="1" dirty="0" smtClean="0"/>
              <a:t>Bandana Shiva</a:t>
            </a:r>
            <a:r>
              <a:rPr kumimoji="1" lang="ko-KR" altLang="en-US" b="1" dirty="0" smtClean="0"/>
              <a:t>는 </a:t>
            </a:r>
            <a:r>
              <a:rPr kumimoji="1" lang="en-US" altLang="ko-KR" b="1" dirty="0" smtClean="0"/>
              <a:t>“</a:t>
            </a:r>
            <a:r>
              <a:rPr kumimoji="1" lang="ko-KR" altLang="en-US" b="1" dirty="0" smtClean="0"/>
              <a:t>흙은 순환경제로 돌아가기 위한 기초로 간주되어야 한다</a:t>
            </a:r>
            <a:r>
              <a:rPr kumimoji="1" lang="en-US" altLang="ko-KR" b="1" dirty="0" smtClean="0"/>
              <a:t>”</a:t>
            </a:r>
            <a:r>
              <a:rPr kumimoji="1" lang="ko-KR" altLang="en-US" b="1" dirty="0" smtClean="0"/>
              <a:t>고 하면서 민주주의 정치와 유기농업을 강조하는 순환경제를 제창한다</a:t>
            </a:r>
            <a:r>
              <a:rPr kumimoji="1" lang="en-US" altLang="ko-KR" b="1" dirty="0" smtClean="0"/>
              <a:t>.</a:t>
            </a:r>
          </a:p>
          <a:p>
            <a:pPr marL="342900" indent="-342900">
              <a:lnSpc>
                <a:spcPct val="150000"/>
              </a:lnSpc>
              <a:buAutoNum type="arabicPeriod"/>
            </a:pPr>
            <a:r>
              <a:rPr lang="en-US" altLang="ko-KR" b="1" dirty="0" smtClean="0"/>
              <a:t>EU</a:t>
            </a:r>
            <a:r>
              <a:rPr lang="ko-KR" altLang="en-US" b="1" dirty="0" smtClean="0"/>
              <a:t>와 일본</a:t>
            </a:r>
            <a:r>
              <a:rPr lang="en-US" altLang="ko-KR" b="1" dirty="0" smtClean="0"/>
              <a:t>, </a:t>
            </a:r>
            <a:r>
              <a:rPr lang="ko-KR" altLang="en-US" b="1" dirty="0" smtClean="0"/>
              <a:t>한국의 순환경제</a:t>
            </a:r>
            <a:r>
              <a:rPr lang="en-US" altLang="ko-KR" b="1" dirty="0" smtClean="0"/>
              <a:t>, </a:t>
            </a:r>
            <a:r>
              <a:rPr lang="ko-KR" altLang="en-US" b="1" dirty="0" err="1" smtClean="0"/>
              <a:t>순환형사회는</a:t>
            </a:r>
            <a:r>
              <a:rPr lang="ko-KR" altLang="en-US" b="1" dirty="0" smtClean="0"/>
              <a:t> 정부</a:t>
            </a:r>
            <a:r>
              <a:rPr lang="en-US" altLang="ko-KR" b="1" dirty="0" smtClean="0"/>
              <a:t>, </a:t>
            </a:r>
            <a:r>
              <a:rPr lang="ko-KR" altLang="en-US" b="1" dirty="0" smtClean="0"/>
              <a:t>산업계</a:t>
            </a:r>
            <a:r>
              <a:rPr lang="en-US" altLang="ko-KR" b="1" dirty="0" smtClean="0"/>
              <a:t>, </a:t>
            </a:r>
            <a:r>
              <a:rPr lang="ko-KR" altLang="en-US" b="1" dirty="0" smtClean="0"/>
              <a:t>소비자</a:t>
            </a:r>
            <a:r>
              <a:rPr lang="en-US" altLang="ko-KR" b="1" dirty="0" smtClean="0"/>
              <a:t>/</a:t>
            </a:r>
            <a:r>
              <a:rPr lang="ko-KR" altLang="en-US" b="1" dirty="0" smtClean="0"/>
              <a:t>시민의 참여와 </a:t>
            </a:r>
            <a:r>
              <a:rPr lang="ko-KR" altLang="en-US" b="1" dirty="0" err="1" smtClean="0"/>
              <a:t>거버넌스를</a:t>
            </a:r>
            <a:r>
              <a:rPr lang="ko-KR" altLang="en-US" b="1" dirty="0" smtClean="0"/>
              <a:t> 강조하지만 실상은 정부의 산업정책으로 추진되고 있음</a:t>
            </a:r>
            <a:r>
              <a:rPr lang="en-US" altLang="ko-KR" b="1" dirty="0" smtClean="0"/>
              <a:t>.(green washing</a:t>
            </a:r>
            <a:r>
              <a:rPr lang="ko-KR" altLang="en-US" b="1" dirty="0" smtClean="0"/>
              <a:t>도 관련됨</a:t>
            </a:r>
            <a:r>
              <a:rPr lang="en-US" altLang="ko-KR" b="1" dirty="0" smtClean="0"/>
              <a:t>)</a:t>
            </a:r>
          </a:p>
          <a:p>
            <a:pPr marL="342900" indent="-342900">
              <a:lnSpc>
                <a:spcPct val="150000"/>
              </a:lnSpc>
              <a:buAutoNum type="arabicPeriod"/>
            </a:pPr>
            <a:r>
              <a:rPr lang="en-US" altLang="ko-KR" b="1" dirty="0" smtClean="0"/>
              <a:t>&lt;</a:t>
            </a:r>
            <a:r>
              <a:rPr lang="ko-KR" altLang="en-US" b="1" dirty="0" smtClean="0"/>
              <a:t>자본주의 문명</a:t>
            </a:r>
            <a:r>
              <a:rPr lang="en-US" altLang="ko-KR" b="1" dirty="0" smtClean="0"/>
              <a:t>, </a:t>
            </a:r>
            <a:r>
              <a:rPr lang="ko-KR" altLang="en-US" b="1" dirty="0" smtClean="0"/>
              <a:t>내지는 공학기술 문명은 인간이</a:t>
            </a:r>
            <a:r>
              <a:rPr lang="en-US" altLang="ko-KR" b="1" dirty="0" smtClean="0"/>
              <a:t>,</a:t>
            </a:r>
            <a:r>
              <a:rPr lang="ko-KR" altLang="en-US" b="1" dirty="0" smtClean="0"/>
              <a:t> 땅이 견딜 만한가</a:t>
            </a:r>
            <a:r>
              <a:rPr lang="en-US" altLang="ko-KR" b="1" dirty="0" smtClean="0"/>
              <a:t>? </a:t>
            </a:r>
            <a:r>
              <a:rPr lang="ko-KR" altLang="en-US" b="1" dirty="0" smtClean="0"/>
              <a:t>미래가 있는가</a:t>
            </a:r>
            <a:r>
              <a:rPr lang="en-US" altLang="ko-KR" b="1" dirty="0" smtClean="0"/>
              <a:t>? </a:t>
            </a:r>
            <a:r>
              <a:rPr lang="ko-KR" altLang="en-US" b="1" dirty="0" smtClean="0"/>
              <a:t>고쳐서 쓸 수 있는가</a:t>
            </a:r>
            <a:r>
              <a:rPr lang="en-US" altLang="ko-KR" b="1" dirty="0" smtClean="0"/>
              <a:t>?&gt; </a:t>
            </a:r>
            <a:r>
              <a:rPr lang="ko-KR" altLang="en-US" b="1" dirty="0" smtClean="0"/>
              <a:t>에 대한 이론적 숙고를 통해 어떤 순환경제가 유망하고 관심을 가질 만한지를 판별하는 것이 중요하다</a:t>
            </a:r>
            <a:r>
              <a:rPr lang="en-US" altLang="ko-KR" b="1" dirty="0" smtClean="0"/>
              <a:t>.</a:t>
            </a:r>
          </a:p>
          <a:p>
            <a:pPr marL="342900" indent="-342900">
              <a:lnSpc>
                <a:spcPct val="150000"/>
              </a:lnSpc>
              <a:buAutoNum type="arabicPeriod"/>
            </a:pPr>
            <a:endParaRPr lang="ko-KR" altLang="en-US" b="1" dirty="0"/>
          </a:p>
        </p:txBody>
      </p:sp>
      <p:sp>
        <p:nvSpPr>
          <p:cNvPr id="4" name="슬라이드 번호 개체 틀 3"/>
          <p:cNvSpPr>
            <a:spLocks noGrp="1"/>
          </p:cNvSpPr>
          <p:nvPr>
            <p:ph type="sldNum" sz="quarter" idx="12"/>
          </p:nvPr>
        </p:nvSpPr>
        <p:spPr/>
        <p:txBody>
          <a:bodyPr/>
          <a:lstStyle/>
          <a:p>
            <a:fld id="{37754FDC-5BE8-4A2F-B273-A8AC8052C6FA}" type="slidenum">
              <a:rPr lang="ko-KR" altLang="en-US" smtClean="0"/>
              <a:pPr/>
              <a:t>2</a:t>
            </a:fld>
            <a:endParaRPr lang="ko-KR"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2"/>
          </p:nvPr>
        </p:nvSpPr>
        <p:spPr/>
        <p:txBody>
          <a:bodyPr/>
          <a:lstStyle/>
          <a:p>
            <a:fld id="{37754FDC-5BE8-4A2F-B273-A8AC8052C6FA}" type="slidenum">
              <a:rPr lang="ko-KR" altLang="en-US" smtClean="0"/>
              <a:pPr/>
              <a:t>3</a:t>
            </a:fld>
            <a:endParaRPr lang="ko-KR" altLang="en-US"/>
          </a:p>
        </p:txBody>
      </p:sp>
      <p:sp>
        <p:nvSpPr>
          <p:cNvPr id="3" name="TextBox 2"/>
          <p:cNvSpPr txBox="1"/>
          <p:nvPr/>
        </p:nvSpPr>
        <p:spPr>
          <a:xfrm>
            <a:off x="464315" y="2071678"/>
            <a:ext cx="8215370" cy="769441"/>
          </a:xfrm>
          <a:prstGeom prst="rect">
            <a:avLst/>
          </a:prstGeom>
          <a:noFill/>
        </p:spPr>
        <p:txBody>
          <a:bodyPr wrap="square" rtlCol="0">
            <a:spAutoFit/>
          </a:bodyPr>
          <a:lstStyle/>
          <a:p>
            <a:r>
              <a:rPr lang="en-US" altLang="ko-KR" sz="1100" dirty="0" smtClean="0"/>
              <a:t>‘circular economy’ means an economic system whereby the value of products, materials and other resources in the economy is maintained for as long as possible, enhancing their efficient use in production and consumption, thereby reducing the environmental impact of their use, </a:t>
            </a:r>
            <a:r>
              <a:rPr lang="en-US" altLang="ko-KR" sz="1100" dirty="0" err="1" smtClean="0"/>
              <a:t>minimising</a:t>
            </a:r>
            <a:r>
              <a:rPr lang="en-US" altLang="ko-KR" sz="1100" dirty="0" smtClean="0"/>
              <a:t> waste and the release of hazardous substances at all stages of their life cycle, including through the application of the waste hierarchy; </a:t>
            </a:r>
            <a:endParaRPr lang="ko-KR" altLang="en-US" sz="1100" dirty="0"/>
          </a:p>
        </p:txBody>
      </p:sp>
      <p:sp>
        <p:nvSpPr>
          <p:cNvPr id="4" name="TextBox 3"/>
          <p:cNvSpPr txBox="1"/>
          <p:nvPr/>
        </p:nvSpPr>
        <p:spPr>
          <a:xfrm>
            <a:off x="571472" y="4357694"/>
            <a:ext cx="7572428" cy="2246769"/>
          </a:xfrm>
          <a:prstGeom prst="rect">
            <a:avLst/>
          </a:prstGeom>
          <a:noFill/>
        </p:spPr>
        <p:txBody>
          <a:bodyPr wrap="square" rtlCol="0">
            <a:spAutoFit/>
          </a:bodyPr>
          <a:lstStyle/>
          <a:p>
            <a:pPr fontAlgn="base"/>
            <a:r>
              <a:rPr lang="ko-KR" altLang="en-US" sz="1400" dirty="0" smtClean="0"/>
              <a:t>이 법에서 일컫는 순환경제는 생산</a:t>
            </a:r>
            <a:r>
              <a:rPr lang="en-US" altLang="ko-KR" sz="1400" dirty="0" smtClean="0"/>
              <a:t>, </a:t>
            </a:r>
            <a:r>
              <a:rPr lang="ko-KR" altLang="en-US" sz="1400" dirty="0" smtClean="0"/>
              <a:t>유통 및 소비 등 과정 중 진행하는 감량화</a:t>
            </a:r>
            <a:r>
              <a:rPr lang="en-US" altLang="ko-KR" sz="1400" dirty="0" smtClean="0"/>
              <a:t>, </a:t>
            </a:r>
            <a:r>
              <a:rPr lang="ko-KR" altLang="en-US" sz="1400" dirty="0" smtClean="0"/>
              <a:t>재이용</a:t>
            </a:r>
            <a:r>
              <a:rPr lang="en-US" altLang="ko-KR" sz="1400" dirty="0" smtClean="0"/>
              <a:t>, </a:t>
            </a:r>
            <a:r>
              <a:rPr lang="ko-KR" altLang="en-US" sz="1400" dirty="0" smtClean="0"/>
              <a:t>자원화 활동을 총칭하는 것을 가리킨다</a:t>
            </a:r>
            <a:r>
              <a:rPr lang="en-US" altLang="ko-KR" sz="1400" dirty="0" smtClean="0"/>
              <a:t>.</a:t>
            </a:r>
            <a:endParaRPr lang="ko-KR" altLang="en-US" sz="1400" dirty="0" smtClean="0"/>
          </a:p>
          <a:p>
            <a:pPr fontAlgn="base"/>
            <a:r>
              <a:rPr lang="ko-KR" altLang="en-US" sz="1400" dirty="0" smtClean="0"/>
              <a:t>이 법에서 일컫는 감량화는 생산</a:t>
            </a:r>
            <a:r>
              <a:rPr lang="en-US" altLang="ko-KR" sz="1400" dirty="0" smtClean="0"/>
              <a:t>, </a:t>
            </a:r>
            <a:r>
              <a:rPr lang="ko-KR" altLang="en-US" sz="1400" dirty="0" smtClean="0"/>
              <a:t>유통 및 소비 등의 과정 중 자원소모와 폐기물 발생을 감소시키는 것을 가리킨다</a:t>
            </a:r>
            <a:r>
              <a:rPr lang="en-US" altLang="ko-KR" sz="1400" dirty="0" smtClean="0"/>
              <a:t>.</a:t>
            </a:r>
            <a:endParaRPr lang="ko-KR" altLang="en-US" sz="1400" dirty="0" smtClean="0"/>
          </a:p>
          <a:p>
            <a:pPr fontAlgn="base"/>
            <a:r>
              <a:rPr lang="ko-KR" altLang="en-US" sz="1400" dirty="0" smtClean="0"/>
              <a:t>이 법에서 일컫는 재이용은 폐기물을 직접 제품으로 만들거나 혹은 복구</a:t>
            </a:r>
            <a:r>
              <a:rPr lang="en-US" altLang="ko-KR" sz="1400" dirty="0" smtClean="0"/>
              <a:t>, </a:t>
            </a:r>
            <a:r>
              <a:rPr lang="ko-KR" altLang="en-US" sz="1400" dirty="0" smtClean="0"/>
              <a:t>수선</a:t>
            </a:r>
            <a:r>
              <a:rPr lang="en-US" altLang="ko-KR" sz="1400" dirty="0" smtClean="0"/>
              <a:t>, </a:t>
            </a:r>
            <a:r>
              <a:rPr lang="ko-KR" altLang="en-US" sz="1400" dirty="0" err="1" smtClean="0"/>
              <a:t>재제조를</a:t>
            </a:r>
            <a:r>
              <a:rPr lang="ko-KR" altLang="en-US" sz="1400" dirty="0" smtClean="0"/>
              <a:t> 거친 후 계속 제품으로 사용하는 것 혹은 폐기된 물건의 전부 또는 일부를 기타 제품의 부품으로 제공하여 사용하도록 하는 것을 가리킨다</a:t>
            </a:r>
            <a:r>
              <a:rPr lang="en-US" altLang="ko-KR" sz="1400" dirty="0" smtClean="0"/>
              <a:t>.</a:t>
            </a:r>
            <a:endParaRPr lang="ko-KR" altLang="en-US" sz="1400" dirty="0" smtClean="0"/>
          </a:p>
          <a:p>
            <a:pPr fontAlgn="base"/>
            <a:r>
              <a:rPr lang="ko-KR" altLang="en-US" sz="1400" dirty="0" smtClean="0"/>
              <a:t>이 법에서 일컫는 자원화는 직접 폐기물을 원료로 하여 이용을 진행하거나 혹은 폐기물에 대하여 재생이용을 진행하는 것을 가리킨다</a:t>
            </a:r>
            <a:r>
              <a:rPr lang="en-US" altLang="ko-KR" sz="1400" dirty="0" smtClean="0"/>
              <a:t>.</a:t>
            </a:r>
            <a:endParaRPr lang="ko-KR" altLang="en-US" sz="1400" dirty="0" smtClean="0"/>
          </a:p>
          <a:p>
            <a:endParaRPr lang="ko-KR" altLang="en-US" sz="1400" dirty="0"/>
          </a:p>
        </p:txBody>
      </p:sp>
      <p:sp>
        <p:nvSpPr>
          <p:cNvPr id="5" name="TextBox 4"/>
          <p:cNvSpPr txBox="1"/>
          <p:nvPr/>
        </p:nvSpPr>
        <p:spPr>
          <a:xfrm>
            <a:off x="500034" y="1785926"/>
            <a:ext cx="2071702" cy="369332"/>
          </a:xfrm>
          <a:prstGeom prst="rect">
            <a:avLst/>
          </a:prstGeom>
          <a:noFill/>
        </p:spPr>
        <p:txBody>
          <a:bodyPr wrap="square" rtlCol="0">
            <a:spAutoFit/>
          </a:bodyPr>
          <a:lstStyle/>
          <a:p>
            <a:r>
              <a:rPr lang="en-US" altLang="ko-KR" dirty="0" smtClean="0"/>
              <a:t>EU </a:t>
            </a:r>
            <a:r>
              <a:rPr lang="ko-KR" altLang="en-US" dirty="0" smtClean="0"/>
              <a:t>규칙</a:t>
            </a:r>
            <a:endParaRPr lang="ko-KR" altLang="en-US" dirty="0"/>
          </a:p>
        </p:txBody>
      </p:sp>
      <p:sp>
        <p:nvSpPr>
          <p:cNvPr id="6" name="TextBox 5"/>
          <p:cNvSpPr txBox="1"/>
          <p:nvPr/>
        </p:nvSpPr>
        <p:spPr>
          <a:xfrm>
            <a:off x="428596" y="2882909"/>
            <a:ext cx="7572428" cy="954107"/>
          </a:xfrm>
          <a:prstGeom prst="rect">
            <a:avLst/>
          </a:prstGeom>
          <a:noFill/>
        </p:spPr>
        <p:txBody>
          <a:bodyPr wrap="square" rtlCol="0">
            <a:spAutoFit/>
          </a:bodyPr>
          <a:lstStyle/>
          <a:p>
            <a:r>
              <a:rPr lang="ko-KR" altLang="en-US" sz="1400" dirty="0" smtClean="0"/>
              <a:t>순환경제란 폐기물 위계체계를 적용하는 방식을 포함하여 경제 내의 제품</a:t>
            </a:r>
            <a:r>
              <a:rPr lang="en-US" altLang="ko-KR" sz="1400" dirty="0" smtClean="0"/>
              <a:t>, </a:t>
            </a:r>
            <a:r>
              <a:rPr lang="ko-KR" altLang="en-US" sz="1400" dirty="0" smtClean="0"/>
              <a:t>재료</a:t>
            </a:r>
            <a:r>
              <a:rPr lang="en-US" altLang="ko-KR" sz="1400" dirty="0" smtClean="0"/>
              <a:t>, </a:t>
            </a:r>
            <a:r>
              <a:rPr lang="ko-KR" altLang="en-US" sz="1400" dirty="0" smtClean="0"/>
              <a:t>기타 자원의 가치가 가능한 만큼 오래 보전되어 생산과 소비에서 그것들의 효율적 사용을 향상시키고 이로써 그 사용에 따른 환경영향을 줄이고</a:t>
            </a:r>
            <a:r>
              <a:rPr lang="en-US" altLang="ko-KR" sz="1400" dirty="0" smtClean="0"/>
              <a:t>, </a:t>
            </a:r>
            <a:r>
              <a:rPr lang="ko-KR" altLang="en-US" sz="1400" dirty="0" smtClean="0"/>
              <a:t>폐기물과 유해물질의 유출을 생애주기의 모든 단계에서 최소화하도록 하는 경제 체제를 말한다</a:t>
            </a:r>
            <a:r>
              <a:rPr lang="en-US" altLang="ko-KR" sz="1400" dirty="0" smtClean="0"/>
              <a:t>.</a:t>
            </a:r>
            <a:endParaRPr lang="ko-KR" altLang="en-US" sz="1400" dirty="0"/>
          </a:p>
        </p:txBody>
      </p:sp>
      <p:sp>
        <p:nvSpPr>
          <p:cNvPr id="7" name="TextBox 6"/>
          <p:cNvSpPr txBox="1"/>
          <p:nvPr/>
        </p:nvSpPr>
        <p:spPr>
          <a:xfrm>
            <a:off x="642910" y="4000504"/>
            <a:ext cx="7072362" cy="369332"/>
          </a:xfrm>
          <a:prstGeom prst="rect">
            <a:avLst/>
          </a:prstGeom>
          <a:noFill/>
        </p:spPr>
        <p:txBody>
          <a:bodyPr wrap="square" rtlCol="0">
            <a:spAutoFit/>
          </a:bodyPr>
          <a:lstStyle/>
          <a:p>
            <a:r>
              <a:rPr lang="ko-KR" altLang="en-US" dirty="0" smtClean="0"/>
              <a:t>중국 법령</a:t>
            </a:r>
            <a:r>
              <a:rPr lang="en-US" altLang="ko-KR" dirty="0" smtClean="0"/>
              <a:t>: </a:t>
            </a:r>
            <a:r>
              <a:rPr lang="ko-KR" altLang="en-US" dirty="0" smtClean="0"/>
              <a:t>순환경제촉진법</a:t>
            </a:r>
            <a:endParaRPr lang="ko-KR" altLang="en-US" dirty="0"/>
          </a:p>
        </p:txBody>
      </p:sp>
      <p:sp>
        <p:nvSpPr>
          <p:cNvPr id="8" name="TextBox 7"/>
          <p:cNvSpPr txBox="1"/>
          <p:nvPr/>
        </p:nvSpPr>
        <p:spPr>
          <a:xfrm>
            <a:off x="428596" y="142852"/>
            <a:ext cx="8143932" cy="1522020"/>
          </a:xfrm>
          <a:prstGeom prst="rect">
            <a:avLst/>
          </a:prstGeom>
          <a:noFill/>
        </p:spPr>
        <p:txBody>
          <a:bodyPr wrap="square" rtlCol="0">
            <a:spAutoFit/>
          </a:bodyPr>
          <a:lstStyle/>
          <a:p>
            <a:pPr>
              <a:lnSpc>
                <a:spcPct val="150000"/>
              </a:lnSpc>
            </a:pPr>
            <a:r>
              <a:rPr lang="en-US" altLang="ko-KR" sz="1600" dirty="0" smtClean="0"/>
              <a:t>&lt;</a:t>
            </a:r>
            <a:r>
              <a:rPr lang="ko-KR" altLang="en-US" sz="1600" dirty="0" smtClean="0"/>
              <a:t>환경친화적 산업구조로의 전환촉진에 관한 법률</a:t>
            </a:r>
            <a:r>
              <a:rPr lang="en-US" altLang="ko-KR" sz="1600" dirty="0" smtClean="0"/>
              <a:t>&gt;</a:t>
            </a:r>
            <a:r>
              <a:rPr lang="ko-KR" altLang="en-US" sz="1600" dirty="0" smtClean="0"/>
              <a:t> </a:t>
            </a:r>
            <a:endParaRPr lang="en-US" altLang="ko-KR" sz="1600" dirty="0" smtClean="0"/>
          </a:p>
          <a:p>
            <a:pPr>
              <a:lnSpc>
                <a:spcPct val="150000"/>
              </a:lnSpc>
            </a:pPr>
            <a:r>
              <a:rPr lang="ko-KR" altLang="en-US" sz="1600" dirty="0" smtClean="0"/>
              <a:t>“순환경제”란 원료조달</a:t>
            </a:r>
            <a:r>
              <a:rPr lang="en-US" altLang="ko-KR" sz="1600" dirty="0" smtClean="0"/>
              <a:t>, </a:t>
            </a:r>
            <a:r>
              <a:rPr lang="ko-KR" altLang="en-US" sz="1600" dirty="0" smtClean="0"/>
              <a:t>설계</a:t>
            </a:r>
            <a:r>
              <a:rPr lang="en-US" altLang="ko-KR" sz="1600" dirty="0" smtClean="0"/>
              <a:t>, </a:t>
            </a:r>
            <a:r>
              <a:rPr lang="ko-KR" altLang="en-US" sz="1600" dirty="0" smtClean="0"/>
              <a:t>생산</a:t>
            </a:r>
            <a:r>
              <a:rPr lang="en-US" altLang="ko-KR" sz="1600" dirty="0" smtClean="0"/>
              <a:t>, </a:t>
            </a:r>
            <a:r>
              <a:rPr lang="ko-KR" altLang="en-US" sz="1600" dirty="0" smtClean="0"/>
              <a:t>유통</a:t>
            </a:r>
            <a:r>
              <a:rPr lang="en-US" altLang="ko-KR" sz="1600" dirty="0" smtClean="0"/>
              <a:t>, </a:t>
            </a:r>
            <a:r>
              <a:rPr lang="ko-KR" altLang="en-US" sz="1600" dirty="0" smtClean="0"/>
              <a:t>사용</a:t>
            </a:r>
            <a:r>
              <a:rPr lang="en-US" altLang="ko-KR" sz="1600" dirty="0" smtClean="0"/>
              <a:t>, </a:t>
            </a:r>
            <a:r>
              <a:rPr lang="ko-KR" altLang="en-US" sz="1600" dirty="0" err="1" smtClean="0"/>
              <a:t>재자원화</a:t>
            </a:r>
            <a:r>
              <a:rPr lang="ko-KR" altLang="en-US" sz="1600" dirty="0" smtClean="0"/>
              <a:t> 등 제품의 </a:t>
            </a:r>
            <a:r>
              <a:rPr lang="ko-KR" altLang="en-US" sz="1600" dirty="0" err="1" smtClean="0"/>
              <a:t>전과정</a:t>
            </a:r>
            <a:r>
              <a:rPr lang="ko-KR" altLang="en-US" sz="1600" dirty="0" smtClean="0"/>
              <a:t> 단계에서 자원의 이용 가치를 극대화하여 자원순환사회를 실현하고 </a:t>
            </a:r>
            <a:r>
              <a:rPr lang="ko-KR" altLang="en-US" sz="1600" dirty="0" err="1" smtClean="0"/>
              <a:t>지속가능한</a:t>
            </a:r>
            <a:r>
              <a:rPr lang="ko-KR" altLang="en-US" sz="1600" dirty="0" smtClean="0"/>
              <a:t> 발전을 추구하는 친환경 경제를 말한다</a:t>
            </a:r>
            <a:r>
              <a:rPr lang="en-US" altLang="ko-KR" sz="1600" dirty="0" smtClean="0"/>
              <a:t>.</a:t>
            </a:r>
            <a:endParaRPr lang="ko-KR"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fld id="{37754FDC-5BE8-4A2F-B273-A8AC8052C6FA}" type="slidenum">
              <a:rPr lang="ko-KR" altLang="en-US" smtClean="0"/>
              <a:pPr/>
              <a:t>4</a:t>
            </a:fld>
            <a:endParaRPr lang="ko-KR" altLang="en-US"/>
          </a:p>
        </p:txBody>
      </p:sp>
      <p:graphicFrame>
        <p:nvGraphicFramePr>
          <p:cNvPr id="4" name="표 3"/>
          <p:cNvGraphicFramePr>
            <a:graphicFrameLocks noGrp="1"/>
          </p:cNvGraphicFramePr>
          <p:nvPr/>
        </p:nvGraphicFramePr>
        <p:xfrm>
          <a:off x="2" y="142852"/>
          <a:ext cx="9001153" cy="6323654"/>
        </p:xfrm>
        <a:graphic>
          <a:graphicData uri="http://schemas.openxmlformats.org/drawingml/2006/table">
            <a:tbl>
              <a:tblPr firstRow="1" bandRow="1">
                <a:tableStyleId>{5C22544A-7EE6-4342-B048-85BDC9FD1C3A}</a:tableStyleId>
              </a:tblPr>
              <a:tblGrid>
                <a:gridCol w="1285879"/>
                <a:gridCol w="1285879"/>
                <a:gridCol w="1285879"/>
                <a:gridCol w="1285879"/>
                <a:gridCol w="1285879"/>
                <a:gridCol w="1285879"/>
                <a:gridCol w="1285879"/>
              </a:tblGrid>
              <a:tr h="285752">
                <a:tc>
                  <a:txBody>
                    <a:bodyPr/>
                    <a:lstStyle/>
                    <a:p>
                      <a:pPr latinLnBrk="1"/>
                      <a:endParaRPr lang="ko-KR" altLang="en-US" sz="800" b="1" dirty="0"/>
                    </a:p>
                  </a:txBody>
                  <a:tcPr/>
                </a:tc>
                <a:tc gridSpan="2">
                  <a:txBody>
                    <a:bodyPr/>
                    <a:lstStyle/>
                    <a:p>
                      <a:pPr latinLnBrk="1"/>
                      <a:r>
                        <a:rPr lang="en-US" altLang="ko-KR" sz="800" b="1" dirty="0" smtClean="0"/>
                        <a:t>Circularity 1.0 and 2.0: techno-fixes to waste</a:t>
                      </a:r>
                      <a:endParaRPr lang="ko-KR" altLang="en-US" sz="800" b="1" dirty="0"/>
                    </a:p>
                  </a:txBody>
                  <a:tcPr/>
                </a:tc>
                <a:tc hMerge="1">
                  <a:txBody>
                    <a:bodyPr/>
                    <a:lstStyle/>
                    <a:p>
                      <a:pPr latinLnBrk="1"/>
                      <a:endParaRPr lang="ko-KR" altLang="en-US" sz="800" dirty="0"/>
                    </a:p>
                  </a:txBody>
                  <a:tcPr/>
                </a:tc>
                <a:tc gridSpan="4">
                  <a:txBody>
                    <a:bodyPr/>
                    <a:lstStyle/>
                    <a:p>
                      <a:pPr latinLnBrk="1"/>
                      <a:r>
                        <a:rPr lang="en-US" altLang="ko-KR" sz="800" b="1" dirty="0" smtClean="0"/>
                        <a:t>Circularity 3.0: integrated socio-economic approaches to resources, consumption and waste</a:t>
                      </a:r>
                      <a:endParaRPr lang="ko-KR" altLang="en-US" sz="800" b="1" dirty="0"/>
                    </a:p>
                  </a:txBody>
                  <a:tcPr/>
                </a:tc>
                <a:tc hMerge="1">
                  <a:txBody>
                    <a:bodyPr/>
                    <a:lstStyle/>
                    <a:p>
                      <a:pPr latinLnBrk="1"/>
                      <a:endParaRPr lang="ko-KR" altLang="en-US" sz="800" dirty="0"/>
                    </a:p>
                  </a:txBody>
                  <a:tcPr/>
                </a:tc>
                <a:tc hMerge="1">
                  <a:txBody>
                    <a:bodyPr/>
                    <a:lstStyle/>
                    <a:p>
                      <a:pPr latinLnBrk="1"/>
                      <a:endParaRPr lang="ko-KR" altLang="en-US" sz="800" dirty="0"/>
                    </a:p>
                  </a:txBody>
                  <a:tcPr/>
                </a:tc>
                <a:tc hMerge="1">
                  <a:txBody>
                    <a:bodyPr/>
                    <a:lstStyle/>
                    <a:p>
                      <a:pPr latinLnBrk="1"/>
                      <a:endParaRPr lang="ko-KR" altLang="en-US" sz="800" dirty="0"/>
                    </a:p>
                  </a:txBody>
                  <a:tcPr/>
                </a:tc>
              </a:tr>
              <a:tr h="500066">
                <a:tc>
                  <a:txBody>
                    <a:bodyPr/>
                    <a:lstStyle/>
                    <a:p>
                      <a:pPr latinLnBrk="1"/>
                      <a:r>
                        <a:rPr lang="en-US" altLang="ko-KR" sz="800" b="1" dirty="0" smtClean="0"/>
                        <a:t>Precursors to circularity</a:t>
                      </a:r>
                      <a:endParaRPr lang="ko-KR" altLang="en-US" sz="800" b="1" dirty="0"/>
                    </a:p>
                  </a:txBody>
                  <a:tcPr/>
                </a:tc>
                <a:tc>
                  <a:txBody>
                    <a:bodyPr/>
                    <a:lstStyle/>
                    <a:p>
                      <a:pPr latinLnBrk="1"/>
                      <a:r>
                        <a:rPr lang="en-US" altLang="ko-KR" sz="800" b="1" dirty="0" smtClean="0"/>
                        <a:t>Circularity1.0: dealing with waste</a:t>
                      </a:r>
                      <a:endParaRPr lang="ko-KR" altLang="en-US" sz="800" b="1" dirty="0"/>
                    </a:p>
                  </a:txBody>
                  <a:tcPr/>
                </a:tc>
                <a:tc>
                  <a:txBody>
                    <a:bodyPr/>
                    <a:lstStyle/>
                    <a:p>
                      <a:pPr latinLnBrk="1"/>
                      <a:r>
                        <a:rPr lang="en-US" altLang="ko-KR" sz="800" b="1" dirty="0" smtClean="0"/>
                        <a:t>Circularity2.0: connecting input and output in strategies</a:t>
                      </a:r>
                      <a:r>
                        <a:rPr lang="en-US" altLang="ko-KR" sz="800" b="1" baseline="0" dirty="0" smtClean="0"/>
                        <a:t> for eco-efficiency</a:t>
                      </a:r>
                      <a:endParaRPr lang="ko-KR" altLang="en-US" sz="800" b="1" dirty="0"/>
                    </a:p>
                  </a:txBody>
                  <a:tcPr/>
                </a:tc>
                <a:tc gridSpan="2">
                  <a:txBody>
                    <a:bodyPr/>
                    <a:lstStyle/>
                    <a:p>
                      <a:pPr latinLnBrk="1"/>
                      <a:r>
                        <a:rPr lang="en-US" altLang="ko-KR" sz="800" b="1" dirty="0" smtClean="0"/>
                        <a:t>Circularity 3.1:  reformist views on the circularity</a:t>
                      </a:r>
                      <a:endParaRPr lang="ko-KR" altLang="en-US" sz="800" b="1" dirty="0"/>
                    </a:p>
                  </a:txBody>
                  <a:tcPr/>
                </a:tc>
                <a:tc hMerge="1">
                  <a:txBody>
                    <a:bodyPr/>
                    <a:lstStyle/>
                    <a:p>
                      <a:pPr latinLnBrk="1"/>
                      <a:endParaRPr lang="ko-KR" altLang="en-US" sz="800" dirty="0"/>
                    </a:p>
                  </a:txBody>
                  <a:tcPr/>
                </a:tc>
                <a:tc gridSpan="2">
                  <a:txBody>
                    <a:bodyPr/>
                    <a:lstStyle/>
                    <a:p>
                      <a:pPr latinLnBrk="1"/>
                      <a:r>
                        <a:rPr lang="en-US" altLang="ko-KR" sz="800" b="1" dirty="0" smtClean="0"/>
                        <a:t>Circularity3.2: transformational views of circularity and visions of the global south</a:t>
                      </a:r>
                      <a:endParaRPr lang="ko-KR" altLang="en-US" sz="800" b="1" dirty="0"/>
                    </a:p>
                  </a:txBody>
                  <a:tcPr/>
                </a:tc>
                <a:tc hMerge="1">
                  <a:txBody>
                    <a:bodyPr/>
                    <a:lstStyle/>
                    <a:p>
                      <a:pPr latinLnBrk="1"/>
                      <a:endParaRPr lang="ko-KR" altLang="en-US" sz="800" dirty="0"/>
                    </a:p>
                  </a:txBody>
                  <a:tcPr/>
                </a:tc>
              </a:tr>
              <a:tr h="206698">
                <a:tc gridSpan="2">
                  <a:txBody>
                    <a:bodyPr/>
                    <a:lstStyle/>
                    <a:p>
                      <a:pPr algn="ctr" latinLnBrk="1"/>
                      <a:r>
                        <a:rPr lang="en-US" altLang="ko-KR" sz="800" b="1" dirty="0" smtClean="0"/>
                        <a:t>Preamble period</a:t>
                      </a:r>
                      <a:endParaRPr lang="ko-KR" altLang="en-US" sz="800" b="1" dirty="0"/>
                    </a:p>
                  </a:txBody>
                  <a:tcPr/>
                </a:tc>
                <a:tc hMerge="1">
                  <a:txBody>
                    <a:bodyPr/>
                    <a:lstStyle/>
                    <a:p>
                      <a:pPr latinLnBrk="1"/>
                      <a:endParaRPr lang="ko-KR" altLang="en-US" sz="800" dirty="0"/>
                    </a:p>
                  </a:txBody>
                  <a:tcPr/>
                </a:tc>
                <a:tc gridSpan="2">
                  <a:txBody>
                    <a:bodyPr/>
                    <a:lstStyle/>
                    <a:p>
                      <a:pPr algn="ctr" latinLnBrk="1"/>
                      <a:r>
                        <a:rPr lang="en-US" altLang="ko-KR" sz="800" b="1" dirty="0" smtClean="0"/>
                        <a:t>Excitement </a:t>
                      </a:r>
                      <a:r>
                        <a:rPr lang="en-US" altLang="ko-KR" sz="800" b="1" dirty="0" err="1" smtClean="0"/>
                        <a:t>peroid</a:t>
                      </a:r>
                      <a:endParaRPr lang="ko-KR" altLang="en-US" sz="800" b="1" dirty="0"/>
                    </a:p>
                  </a:txBody>
                  <a:tcPr/>
                </a:tc>
                <a:tc hMerge="1">
                  <a:txBody>
                    <a:bodyPr/>
                    <a:lstStyle/>
                    <a:p>
                      <a:pPr latinLnBrk="1"/>
                      <a:endParaRPr lang="ko-KR" altLang="en-US" sz="800" dirty="0"/>
                    </a:p>
                  </a:txBody>
                  <a:tcPr/>
                </a:tc>
                <a:tc gridSpan="3">
                  <a:txBody>
                    <a:bodyPr/>
                    <a:lstStyle/>
                    <a:p>
                      <a:pPr algn="ctr" latinLnBrk="1"/>
                      <a:r>
                        <a:rPr lang="en-US" altLang="ko-KR" sz="800" b="1" dirty="0" smtClean="0"/>
                        <a:t>Validity challenge period</a:t>
                      </a:r>
                      <a:endParaRPr lang="ko-KR" altLang="en-US" sz="800" b="1" dirty="0"/>
                    </a:p>
                  </a:txBody>
                  <a:tcPr/>
                </a:tc>
                <a:tc hMerge="1">
                  <a:txBody>
                    <a:bodyPr/>
                    <a:lstStyle/>
                    <a:p>
                      <a:pPr latinLnBrk="1"/>
                      <a:endParaRPr lang="ko-KR" altLang="en-US" sz="800" dirty="0"/>
                    </a:p>
                  </a:txBody>
                  <a:tcPr/>
                </a:tc>
                <a:tc hMerge="1">
                  <a:txBody>
                    <a:bodyPr/>
                    <a:lstStyle/>
                    <a:p>
                      <a:pPr latinLnBrk="1"/>
                      <a:endParaRPr lang="ko-KR" altLang="en-US" sz="800" dirty="0"/>
                    </a:p>
                  </a:txBody>
                  <a:tcPr/>
                </a:tc>
              </a:tr>
              <a:tr h="277182">
                <a:tc gridSpan="2">
                  <a:txBody>
                    <a:bodyPr/>
                    <a:lstStyle/>
                    <a:p>
                      <a:pPr algn="ctr" latinLnBrk="1"/>
                      <a:r>
                        <a:rPr lang="en-US" altLang="ko-KR" sz="800" b="1" dirty="0" smtClean="0"/>
                        <a:t>1945-1980</a:t>
                      </a:r>
                      <a:endParaRPr lang="ko-KR" altLang="en-US" sz="800" b="1" dirty="0"/>
                    </a:p>
                  </a:txBody>
                  <a:tcPr/>
                </a:tc>
                <a:tc hMerge="1">
                  <a:txBody>
                    <a:bodyPr/>
                    <a:lstStyle/>
                    <a:p>
                      <a:pPr latinLnBrk="1"/>
                      <a:endParaRPr lang="ko-KR" altLang="en-US" sz="800" dirty="0"/>
                    </a:p>
                  </a:txBody>
                  <a:tcPr/>
                </a:tc>
                <a:tc gridSpan="2">
                  <a:txBody>
                    <a:bodyPr/>
                    <a:lstStyle/>
                    <a:p>
                      <a:pPr algn="ctr" latinLnBrk="1"/>
                      <a:r>
                        <a:rPr lang="en-US" altLang="ko-KR" sz="800" b="1" dirty="0" smtClean="0"/>
                        <a:t>1980-2010</a:t>
                      </a:r>
                      <a:endParaRPr lang="ko-KR" altLang="en-US" sz="800" b="1" dirty="0"/>
                    </a:p>
                  </a:txBody>
                  <a:tcPr/>
                </a:tc>
                <a:tc hMerge="1">
                  <a:txBody>
                    <a:bodyPr/>
                    <a:lstStyle/>
                    <a:p>
                      <a:pPr latinLnBrk="1"/>
                      <a:endParaRPr lang="ko-KR" altLang="en-US" sz="800" dirty="0"/>
                    </a:p>
                  </a:txBody>
                  <a:tcPr/>
                </a:tc>
                <a:tc gridSpan="3">
                  <a:txBody>
                    <a:bodyPr/>
                    <a:lstStyle/>
                    <a:p>
                      <a:pPr algn="ctr" latinLnBrk="1"/>
                      <a:r>
                        <a:rPr lang="en-US" altLang="ko-KR" sz="800" b="1" dirty="0" smtClean="0"/>
                        <a:t>2010-</a:t>
                      </a:r>
                      <a:r>
                        <a:rPr lang="ko-KR" altLang="en-US" sz="800" b="1" dirty="0" smtClean="0"/>
                        <a:t>현재</a:t>
                      </a:r>
                      <a:endParaRPr lang="ko-KR" altLang="en-US" sz="800" b="1" dirty="0"/>
                    </a:p>
                  </a:txBody>
                  <a:tcPr/>
                </a:tc>
                <a:tc hMerge="1">
                  <a:txBody>
                    <a:bodyPr/>
                    <a:lstStyle/>
                    <a:p>
                      <a:pPr latinLnBrk="1"/>
                      <a:endParaRPr lang="ko-KR" altLang="en-US" sz="800" dirty="0"/>
                    </a:p>
                  </a:txBody>
                  <a:tcPr/>
                </a:tc>
                <a:tc hMerge="1">
                  <a:txBody>
                    <a:bodyPr/>
                    <a:lstStyle/>
                    <a:p>
                      <a:pPr latinLnBrk="1"/>
                      <a:endParaRPr lang="ko-KR" altLang="en-US" sz="800" dirty="0"/>
                    </a:p>
                  </a:txBody>
                  <a:tcPr/>
                </a:tc>
              </a:tr>
              <a:tr h="277182">
                <a:tc rowSpan="2">
                  <a:txBody>
                    <a:bodyPr/>
                    <a:lstStyle/>
                    <a:p>
                      <a:pPr marL="92075" indent="-92075" latinLnBrk="1"/>
                      <a:r>
                        <a:rPr lang="en-US" sz="800" b="1" kern="1200" dirty="0" err="1" smtClean="0">
                          <a:solidFill>
                            <a:schemeClr val="dk1"/>
                          </a:solidFill>
                          <a:latin typeface="+mn-lt"/>
                          <a:ea typeface="+mn-ea"/>
                          <a:cs typeface="+mn-cs"/>
                        </a:rPr>
                        <a:t>Gandhian</a:t>
                      </a:r>
                      <a:r>
                        <a:rPr lang="en-US" sz="800" b="1" kern="1200" dirty="0" smtClean="0">
                          <a:solidFill>
                            <a:schemeClr val="dk1"/>
                          </a:solidFill>
                          <a:latin typeface="+mn-lt"/>
                          <a:ea typeface="+mn-ea"/>
                          <a:cs typeface="+mn-cs"/>
                        </a:rPr>
                        <a:t> economics </a:t>
                      </a:r>
                    </a:p>
                    <a:p>
                      <a:pPr marL="92075" indent="-92075" latinLnBrk="1"/>
                      <a:r>
                        <a:rPr lang="en-US" sz="800" b="1" kern="1200" dirty="0" smtClean="0">
                          <a:solidFill>
                            <a:schemeClr val="dk1"/>
                          </a:solidFill>
                          <a:latin typeface="+mn-lt"/>
                          <a:ea typeface="+mn-ea"/>
                          <a:cs typeface="+mn-cs"/>
                        </a:rPr>
                        <a:t>(</a:t>
                      </a:r>
                      <a:r>
                        <a:rPr lang="en-US" sz="800" b="1" kern="1200" dirty="0" err="1" smtClean="0">
                          <a:solidFill>
                            <a:schemeClr val="dk1"/>
                          </a:solidFill>
                          <a:latin typeface="+mn-lt"/>
                          <a:ea typeface="+mn-ea"/>
                          <a:cs typeface="+mn-cs"/>
                        </a:rPr>
                        <a:t>Kumarappa</a:t>
                      </a:r>
                      <a:r>
                        <a:rPr lang="en-US" sz="800" b="1" kern="1200" dirty="0" smtClean="0">
                          <a:solidFill>
                            <a:schemeClr val="dk1"/>
                          </a:solidFill>
                          <a:latin typeface="+mn-lt"/>
                          <a:ea typeface="+mn-ea"/>
                          <a:cs typeface="+mn-cs"/>
                        </a:rPr>
                        <a:t>, 1945)</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The Economics of the Coming Spaceship </a:t>
                      </a:r>
                    </a:p>
                    <a:p>
                      <a:pPr marL="92075" indent="-92075" latinLnBrk="1"/>
                      <a:r>
                        <a:rPr lang="en-US" sz="800" b="1" kern="1200" dirty="0" smtClean="0">
                          <a:solidFill>
                            <a:schemeClr val="dk1"/>
                          </a:solidFill>
                          <a:latin typeface="+mn-lt"/>
                          <a:ea typeface="+mn-ea"/>
                          <a:cs typeface="+mn-cs"/>
                        </a:rPr>
                        <a:t>Earth(</a:t>
                      </a:r>
                      <a:r>
                        <a:rPr lang="en-US" sz="800" b="1" kern="1200" dirty="0" err="1" smtClean="0">
                          <a:solidFill>
                            <a:schemeClr val="dk1"/>
                          </a:solidFill>
                          <a:latin typeface="+mn-lt"/>
                          <a:ea typeface="+mn-ea"/>
                          <a:cs typeface="+mn-cs"/>
                        </a:rPr>
                        <a:t>Boulding</a:t>
                      </a:r>
                      <a:r>
                        <a:rPr lang="en-US" sz="800" b="1" kern="1200" dirty="0" smtClean="0">
                          <a:solidFill>
                            <a:schemeClr val="dk1"/>
                          </a:solidFill>
                          <a:latin typeface="+mn-lt"/>
                          <a:ea typeface="+mn-ea"/>
                          <a:cs typeface="+mn-cs"/>
                        </a:rPr>
                        <a:t>, 1966)</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The Tragedy of the </a:t>
                      </a:r>
                    </a:p>
                    <a:p>
                      <a:pPr marL="92075" indent="-92075" latinLnBrk="1"/>
                      <a:r>
                        <a:rPr lang="en-US" sz="800" b="1" kern="1200" dirty="0" smtClean="0">
                          <a:solidFill>
                            <a:schemeClr val="dk1"/>
                          </a:solidFill>
                          <a:latin typeface="+mn-lt"/>
                          <a:ea typeface="+mn-ea"/>
                          <a:cs typeface="+mn-cs"/>
                        </a:rPr>
                        <a:t> Commons </a:t>
                      </a:r>
                    </a:p>
                    <a:p>
                      <a:pPr marL="92075" indent="-92075" latinLnBrk="1"/>
                      <a:r>
                        <a:rPr lang="en-US" sz="800" b="1" kern="1200" dirty="0" smtClean="0">
                          <a:solidFill>
                            <a:schemeClr val="dk1"/>
                          </a:solidFill>
                          <a:latin typeface="+mn-lt"/>
                          <a:ea typeface="+mn-ea"/>
                          <a:cs typeface="+mn-cs"/>
                        </a:rPr>
                        <a:t> (Hardin, 1968)</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The Population Bomb (Ehrlich, 1968)</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The entropy law and </a:t>
                      </a:r>
                    </a:p>
                    <a:p>
                      <a:pPr marL="92075" indent="-92075" latinLnBrk="1"/>
                      <a:r>
                        <a:rPr lang="en-US" sz="800" b="1" kern="1200" dirty="0" smtClean="0">
                          <a:solidFill>
                            <a:schemeClr val="dk1"/>
                          </a:solidFill>
                          <a:latin typeface="+mn-lt"/>
                          <a:ea typeface="+mn-ea"/>
                          <a:cs typeface="+mn-cs"/>
                        </a:rPr>
                        <a:t>the economic process (</a:t>
                      </a:r>
                      <a:r>
                        <a:rPr lang="en-US" sz="800" b="1" kern="1200" dirty="0" err="1" smtClean="0">
                          <a:solidFill>
                            <a:schemeClr val="dk1"/>
                          </a:solidFill>
                          <a:latin typeface="+mn-lt"/>
                          <a:ea typeface="+mn-ea"/>
                          <a:cs typeface="+mn-cs"/>
                        </a:rPr>
                        <a:t>Georgescu-Roegen</a:t>
                      </a:r>
                      <a:r>
                        <a:rPr lang="en-US" sz="800" b="1" kern="1200" dirty="0" smtClean="0">
                          <a:solidFill>
                            <a:schemeClr val="dk1"/>
                          </a:solidFill>
                          <a:latin typeface="+mn-lt"/>
                          <a:ea typeface="+mn-ea"/>
                          <a:cs typeface="+mn-cs"/>
                        </a:rPr>
                        <a:t>, 1971)</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The Closing Circle </a:t>
                      </a:r>
                    </a:p>
                    <a:p>
                      <a:pPr marL="92075" indent="-92075" latinLnBrk="1"/>
                      <a:r>
                        <a:rPr lang="en-US" sz="800" b="1" kern="1200" dirty="0" smtClean="0">
                          <a:solidFill>
                            <a:schemeClr val="dk1"/>
                          </a:solidFill>
                          <a:latin typeface="+mn-lt"/>
                          <a:ea typeface="+mn-ea"/>
                          <a:cs typeface="+mn-cs"/>
                        </a:rPr>
                        <a:t>(Commoner, 1971)</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Social Ecology </a:t>
                      </a:r>
                    </a:p>
                    <a:p>
                      <a:pPr marL="92075" indent="-92075" latinLnBrk="1"/>
                      <a:r>
                        <a:rPr lang="en-US" sz="800" b="1" kern="1200" dirty="0" smtClean="0">
                          <a:solidFill>
                            <a:schemeClr val="dk1"/>
                          </a:solidFill>
                          <a:latin typeface="+mn-lt"/>
                          <a:ea typeface="+mn-ea"/>
                          <a:cs typeface="+mn-cs"/>
                        </a:rPr>
                        <a:t>(</a:t>
                      </a:r>
                      <a:r>
                        <a:rPr lang="en-US" sz="800" b="1" kern="1200" dirty="0" err="1" smtClean="0">
                          <a:solidFill>
                            <a:schemeClr val="dk1"/>
                          </a:solidFill>
                          <a:latin typeface="+mn-lt"/>
                          <a:ea typeface="+mn-ea"/>
                          <a:cs typeface="+mn-cs"/>
                        </a:rPr>
                        <a:t>Bookchin</a:t>
                      </a:r>
                      <a:r>
                        <a:rPr lang="en-US" sz="800" b="1" kern="1200" dirty="0" smtClean="0">
                          <a:solidFill>
                            <a:schemeClr val="dk1"/>
                          </a:solidFill>
                          <a:latin typeface="+mn-lt"/>
                          <a:ea typeface="+mn-ea"/>
                          <a:cs typeface="+mn-cs"/>
                        </a:rPr>
                        <a:t>, 1971)</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Limits to Growth </a:t>
                      </a:r>
                    </a:p>
                    <a:p>
                      <a:pPr marL="92075" indent="-92075" latinLnBrk="1"/>
                      <a:r>
                        <a:rPr lang="en-US" sz="800" b="1" kern="1200" dirty="0" smtClean="0">
                          <a:solidFill>
                            <a:schemeClr val="dk1"/>
                          </a:solidFill>
                          <a:latin typeface="+mn-lt"/>
                          <a:ea typeface="+mn-ea"/>
                          <a:cs typeface="+mn-cs"/>
                        </a:rPr>
                        <a:t>(Meadows et al. 1972)</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Ecological Design </a:t>
                      </a:r>
                    </a:p>
                    <a:p>
                      <a:pPr marL="92075" indent="-92075" latinLnBrk="1"/>
                      <a:r>
                        <a:rPr lang="en-US" sz="800" b="1" kern="1200" dirty="0" smtClean="0">
                          <a:solidFill>
                            <a:schemeClr val="dk1"/>
                          </a:solidFill>
                          <a:latin typeface="+mn-lt"/>
                          <a:ea typeface="+mn-ea"/>
                          <a:cs typeface="+mn-cs"/>
                        </a:rPr>
                        <a:t>(</a:t>
                      </a:r>
                      <a:r>
                        <a:rPr lang="en-US" sz="800" b="1" kern="1200" dirty="0" err="1" smtClean="0">
                          <a:solidFill>
                            <a:schemeClr val="dk1"/>
                          </a:solidFill>
                          <a:latin typeface="+mn-lt"/>
                          <a:ea typeface="+mn-ea"/>
                          <a:cs typeface="+mn-cs"/>
                        </a:rPr>
                        <a:t>Papanek</a:t>
                      </a:r>
                      <a:r>
                        <a:rPr lang="en-US" sz="800" b="1" kern="1200" dirty="0" smtClean="0">
                          <a:solidFill>
                            <a:schemeClr val="dk1"/>
                          </a:solidFill>
                          <a:latin typeface="+mn-lt"/>
                          <a:ea typeface="+mn-ea"/>
                          <a:cs typeface="+mn-cs"/>
                        </a:rPr>
                        <a:t>, 1972)</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Small is </a:t>
                      </a:r>
                      <a:r>
                        <a:rPr lang="en-US" sz="800" b="1" kern="1200" dirty="0" err="1" smtClean="0">
                          <a:solidFill>
                            <a:schemeClr val="dk1"/>
                          </a:solidFill>
                          <a:latin typeface="+mn-lt"/>
                          <a:ea typeface="+mn-ea"/>
                          <a:cs typeface="+mn-cs"/>
                        </a:rPr>
                        <a:t>Beuatiful</a:t>
                      </a:r>
                      <a:r>
                        <a:rPr lang="en-US" sz="800" b="1" kern="1200" dirty="0" smtClean="0">
                          <a:solidFill>
                            <a:schemeClr val="dk1"/>
                          </a:solidFill>
                          <a:latin typeface="+mn-lt"/>
                          <a:ea typeface="+mn-ea"/>
                          <a:cs typeface="+mn-cs"/>
                        </a:rPr>
                        <a:t> </a:t>
                      </a:r>
                    </a:p>
                    <a:p>
                      <a:pPr marL="92075" indent="-92075" latinLnBrk="1"/>
                      <a:r>
                        <a:rPr lang="en-US" sz="800" b="1" kern="1200" dirty="0" smtClean="0">
                          <a:solidFill>
                            <a:schemeClr val="dk1"/>
                          </a:solidFill>
                          <a:latin typeface="+mn-lt"/>
                          <a:ea typeface="+mn-ea"/>
                          <a:cs typeface="+mn-cs"/>
                        </a:rPr>
                        <a:t>(Schumacher, 1973)</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Conviviality </a:t>
                      </a:r>
                    </a:p>
                    <a:p>
                      <a:pPr marL="92075" indent="-92075" latinLnBrk="1"/>
                      <a:r>
                        <a:rPr lang="en-US" sz="800" b="1" kern="1200" dirty="0" smtClean="0">
                          <a:solidFill>
                            <a:schemeClr val="dk1"/>
                          </a:solidFill>
                          <a:latin typeface="+mn-lt"/>
                          <a:ea typeface="+mn-ea"/>
                          <a:cs typeface="+mn-cs"/>
                        </a:rPr>
                        <a:t>(</a:t>
                      </a:r>
                      <a:r>
                        <a:rPr lang="en-US" sz="800" b="1" kern="1200" dirty="0" err="1" smtClean="0">
                          <a:solidFill>
                            <a:schemeClr val="dk1"/>
                          </a:solidFill>
                          <a:latin typeface="+mn-lt"/>
                          <a:ea typeface="+mn-ea"/>
                          <a:cs typeface="+mn-cs"/>
                        </a:rPr>
                        <a:t>Illich</a:t>
                      </a:r>
                      <a:r>
                        <a:rPr lang="en-US" sz="800" b="1" kern="1200" dirty="0" smtClean="0">
                          <a:solidFill>
                            <a:schemeClr val="dk1"/>
                          </a:solidFill>
                          <a:latin typeface="+mn-lt"/>
                          <a:ea typeface="+mn-ea"/>
                          <a:cs typeface="+mn-cs"/>
                        </a:rPr>
                        <a:t>, 1973)</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Steady-state </a:t>
                      </a:r>
                      <a:r>
                        <a:rPr lang="en-US" sz="800" b="1" kern="1200" dirty="0" err="1" smtClean="0">
                          <a:solidFill>
                            <a:schemeClr val="dk1"/>
                          </a:solidFill>
                          <a:latin typeface="+mn-lt"/>
                          <a:ea typeface="+mn-ea"/>
                          <a:cs typeface="+mn-cs"/>
                        </a:rPr>
                        <a:t>econo</a:t>
                      </a:r>
                      <a:r>
                        <a:rPr lang="en-US" sz="800" b="1" kern="1200" dirty="0" smtClean="0">
                          <a:solidFill>
                            <a:schemeClr val="dk1"/>
                          </a:solidFill>
                          <a:latin typeface="+mn-lt"/>
                          <a:ea typeface="+mn-ea"/>
                          <a:cs typeface="+mn-cs"/>
                        </a:rPr>
                        <a:t>- </a:t>
                      </a:r>
                      <a:r>
                        <a:rPr lang="en-US" sz="800" b="1" kern="1200" dirty="0" err="1" smtClean="0">
                          <a:solidFill>
                            <a:schemeClr val="dk1"/>
                          </a:solidFill>
                          <a:latin typeface="+mn-lt"/>
                          <a:ea typeface="+mn-ea"/>
                          <a:cs typeface="+mn-cs"/>
                        </a:rPr>
                        <a:t>mics</a:t>
                      </a:r>
                      <a:r>
                        <a:rPr lang="en-US" sz="800" b="1" kern="1200" dirty="0" smtClean="0">
                          <a:solidFill>
                            <a:schemeClr val="dk1"/>
                          </a:solidFill>
                          <a:latin typeface="+mn-lt"/>
                          <a:ea typeface="+mn-ea"/>
                          <a:cs typeface="+mn-cs"/>
                        </a:rPr>
                        <a:t> (Daly, 1977)</a:t>
                      </a:r>
                      <a:endParaRPr lang="ko-KR" altLang="en-US" sz="800" b="1" kern="1200" dirty="0" smtClean="0">
                        <a:solidFill>
                          <a:schemeClr val="dk1"/>
                        </a:solidFill>
                        <a:latin typeface="+mn-lt"/>
                        <a:ea typeface="+mn-ea"/>
                        <a:cs typeface="+mn-cs"/>
                      </a:endParaRPr>
                    </a:p>
                    <a:p>
                      <a:pPr marL="92075" indent="-92075" latinLnBrk="1"/>
                      <a:r>
                        <a:rPr lang="en-US" sz="800" b="1" kern="1200" dirty="0" err="1" smtClean="0">
                          <a:solidFill>
                            <a:schemeClr val="dk1"/>
                          </a:solidFill>
                          <a:latin typeface="+mn-lt"/>
                          <a:ea typeface="+mn-ea"/>
                          <a:cs typeface="+mn-cs"/>
                        </a:rPr>
                        <a:t>Permaculture</a:t>
                      </a:r>
                      <a:r>
                        <a:rPr lang="en-US" sz="800" b="1" kern="1200" dirty="0" smtClean="0">
                          <a:solidFill>
                            <a:schemeClr val="dk1"/>
                          </a:solidFill>
                          <a:latin typeface="+mn-lt"/>
                          <a:ea typeface="+mn-ea"/>
                          <a:cs typeface="+mn-cs"/>
                        </a:rPr>
                        <a:t> </a:t>
                      </a:r>
                    </a:p>
                    <a:p>
                      <a:pPr marL="92075" indent="-92075" latinLnBrk="1"/>
                      <a:r>
                        <a:rPr lang="en-US" sz="800" b="1" kern="1200" dirty="0" smtClean="0">
                          <a:solidFill>
                            <a:schemeClr val="dk1"/>
                          </a:solidFill>
                          <a:latin typeface="+mn-lt"/>
                          <a:ea typeface="+mn-ea"/>
                          <a:cs typeface="+mn-cs"/>
                        </a:rPr>
                        <a:t>(</a:t>
                      </a:r>
                      <a:r>
                        <a:rPr lang="en-US" sz="800" b="1" kern="1200" dirty="0" err="1" smtClean="0">
                          <a:solidFill>
                            <a:schemeClr val="dk1"/>
                          </a:solidFill>
                          <a:latin typeface="+mn-lt"/>
                          <a:ea typeface="+mn-ea"/>
                          <a:cs typeface="+mn-cs"/>
                        </a:rPr>
                        <a:t>Mollison</a:t>
                      </a:r>
                      <a:r>
                        <a:rPr lang="en-US" sz="800" b="1" kern="1200" dirty="0" smtClean="0">
                          <a:solidFill>
                            <a:schemeClr val="dk1"/>
                          </a:solidFill>
                          <a:latin typeface="+mn-lt"/>
                          <a:ea typeface="+mn-ea"/>
                          <a:cs typeface="+mn-cs"/>
                        </a:rPr>
                        <a:t> and </a:t>
                      </a:r>
                    </a:p>
                    <a:p>
                      <a:pPr marL="92075" indent="-92075" latinLnBrk="1"/>
                      <a:r>
                        <a:rPr lang="en-US" sz="800" b="1" kern="1200" dirty="0" err="1" smtClean="0">
                          <a:solidFill>
                            <a:schemeClr val="dk1"/>
                          </a:solidFill>
                          <a:latin typeface="+mn-lt"/>
                          <a:ea typeface="+mn-ea"/>
                          <a:cs typeface="+mn-cs"/>
                        </a:rPr>
                        <a:t>Holmgre</a:t>
                      </a:r>
                      <a:r>
                        <a:rPr lang="en-US" sz="800" b="1" kern="1200" dirty="0" smtClean="0">
                          <a:solidFill>
                            <a:schemeClr val="dk1"/>
                          </a:solidFill>
                          <a:latin typeface="+mn-lt"/>
                          <a:ea typeface="+mn-ea"/>
                          <a:cs typeface="+mn-cs"/>
                        </a:rPr>
                        <a:t>, 1978)</a:t>
                      </a:r>
                      <a:endParaRPr lang="ko-KR" altLang="en-US" sz="800" b="1" kern="1200" dirty="0" smtClean="0">
                        <a:solidFill>
                          <a:schemeClr val="dk1"/>
                        </a:solidFill>
                        <a:latin typeface="+mn-lt"/>
                        <a:ea typeface="+mn-ea"/>
                        <a:cs typeface="+mn-cs"/>
                      </a:endParaRPr>
                    </a:p>
                    <a:p>
                      <a:pPr marL="92075" indent="-92075" latinLnBrk="1"/>
                      <a:r>
                        <a:rPr lang="en-US" sz="800" b="1" kern="1200" dirty="0" err="1" smtClean="0">
                          <a:solidFill>
                            <a:schemeClr val="dk1"/>
                          </a:solidFill>
                          <a:latin typeface="+mn-lt"/>
                          <a:ea typeface="+mn-ea"/>
                          <a:cs typeface="+mn-cs"/>
                        </a:rPr>
                        <a:t>Décroissance</a:t>
                      </a:r>
                      <a:r>
                        <a:rPr lang="en-US" sz="800" b="1" kern="1200" dirty="0" smtClean="0">
                          <a:solidFill>
                            <a:schemeClr val="dk1"/>
                          </a:solidFill>
                          <a:latin typeface="+mn-lt"/>
                          <a:ea typeface="+mn-ea"/>
                          <a:cs typeface="+mn-cs"/>
                        </a:rPr>
                        <a:t> (</a:t>
                      </a:r>
                      <a:r>
                        <a:rPr lang="en-US" sz="800" b="1" kern="1200" dirty="0" err="1" smtClean="0">
                          <a:solidFill>
                            <a:schemeClr val="dk1"/>
                          </a:solidFill>
                          <a:latin typeface="+mn-lt"/>
                          <a:ea typeface="+mn-ea"/>
                          <a:cs typeface="+mn-cs"/>
                        </a:rPr>
                        <a:t>Gorz</a:t>
                      </a:r>
                      <a:r>
                        <a:rPr lang="en-US" sz="800" b="1" kern="1200" dirty="0" smtClean="0">
                          <a:solidFill>
                            <a:schemeClr val="dk1"/>
                          </a:solidFill>
                          <a:latin typeface="+mn-lt"/>
                          <a:ea typeface="+mn-ea"/>
                          <a:cs typeface="+mn-cs"/>
                        </a:rPr>
                        <a:t>, </a:t>
                      </a:r>
                    </a:p>
                    <a:p>
                      <a:pPr marL="92075" indent="-92075" latinLnBrk="1"/>
                      <a:r>
                        <a:rPr lang="en-US" sz="800" b="1" kern="1200" dirty="0" smtClean="0">
                          <a:solidFill>
                            <a:schemeClr val="dk1"/>
                          </a:solidFill>
                          <a:latin typeface="+mn-lt"/>
                          <a:ea typeface="+mn-ea"/>
                          <a:cs typeface="+mn-cs"/>
                        </a:rPr>
                        <a:t>1980, first published </a:t>
                      </a:r>
                    </a:p>
                    <a:p>
                      <a:pPr marL="92075" indent="-92075" latinLnBrk="1"/>
                      <a:r>
                        <a:rPr lang="en-US" sz="800" b="1" kern="1200" dirty="0" smtClean="0">
                          <a:solidFill>
                            <a:schemeClr val="dk1"/>
                          </a:solidFill>
                          <a:latin typeface="+mn-lt"/>
                          <a:ea typeface="+mn-ea"/>
                          <a:cs typeface="+mn-cs"/>
                        </a:rPr>
                        <a:t>in French in 1975)</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Deep Ecology (</a:t>
                      </a:r>
                      <a:r>
                        <a:rPr lang="en-US" sz="800" b="1" kern="1200" dirty="0" err="1" smtClean="0">
                          <a:solidFill>
                            <a:schemeClr val="dk1"/>
                          </a:solidFill>
                          <a:latin typeface="+mn-lt"/>
                          <a:ea typeface="+mn-ea"/>
                          <a:cs typeface="+mn-cs"/>
                        </a:rPr>
                        <a:t>Næss</a:t>
                      </a:r>
                      <a:r>
                        <a:rPr lang="en-US" sz="800" b="1" kern="1200" dirty="0" smtClean="0">
                          <a:solidFill>
                            <a:schemeClr val="dk1"/>
                          </a:solidFill>
                          <a:latin typeface="+mn-lt"/>
                          <a:ea typeface="+mn-ea"/>
                          <a:cs typeface="+mn-cs"/>
                        </a:rPr>
                        <a:t> and </a:t>
                      </a:r>
                      <a:r>
                        <a:rPr lang="en-US" sz="800" b="1" kern="1200" dirty="0" err="1" smtClean="0">
                          <a:solidFill>
                            <a:schemeClr val="dk1"/>
                          </a:solidFill>
                          <a:latin typeface="+mn-lt"/>
                          <a:ea typeface="+mn-ea"/>
                          <a:cs typeface="+mn-cs"/>
                        </a:rPr>
                        <a:t>Rothernberg</a:t>
                      </a:r>
                      <a:r>
                        <a:rPr lang="en-US" sz="800" b="1" kern="1200" dirty="0" smtClean="0">
                          <a:solidFill>
                            <a:schemeClr val="dk1"/>
                          </a:solidFill>
                          <a:latin typeface="+mn-lt"/>
                          <a:ea typeface="+mn-ea"/>
                          <a:cs typeface="+mn-cs"/>
                        </a:rPr>
                        <a:t> </a:t>
                      </a:r>
                    </a:p>
                    <a:p>
                      <a:pPr marL="92075" indent="-92075" latinLnBrk="1"/>
                      <a:r>
                        <a:rPr lang="en-US" sz="800" b="1" kern="1200" dirty="0" smtClean="0">
                          <a:solidFill>
                            <a:schemeClr val="dk1"/>
                          </a:solidFill>
                          <a:latin typeface="+mn-lt"/>
                          <a:ea typeface="+mn-ea"/>
                          <a:cs typeface="+mn-cs"/>
                        </a:rPr>
                        <a:t>1989, based on 1976 book in Norwegian)</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Overshoot </a:t>
                      </a:r>
                    </a:p>
                    <a:p>
                      <a:pPr marL="92075" indent="-92075" latinLnBrk="1"/>
                      <a:r>
                        <a:rPr lang="en-US" sz="800" b="1" kern="1200" dirty="0" smtClean="0">
                          <a:solidFill>
                            <a:schemeClr val="dk1"/>
                          </a:solidFill>
                          <a:latin typeface="+mn-lt"/>
                          <a:ea typeface="+mn-ea"/>
                          <a:cs typeface="+mn-cs"/>
                        </a:rPr>
                        <a:t>(Catton 1980)</a:t>
                      </a:r>
                      <a:endParaRPr lang="ko-KR" altLang="en-US" sz="800" b="1" kern="1200" dirty="0" smtClean="0">
                        <a:solidFill>
                          <a:schemeClr val="dk1"/>
                        </a:solidFill>
                        <a:latin typeface="+mn-lt"/>
                        <a:ea typeface="+mn-ea"/>
                        <a:cs typeface="+mn-cs"/>
                      </a:endParaRPr>
                    </a:p>
                  </a:txBody>
                  <a:tcPr/>
                </a:tc>
                <a:tc rowSpan="2">
                  <a:txBody>
                    <a:bodyPr/>
                    <a:lstStyle/>
                    <a:p>
                      <a:pPr marL="92075" indent="-92075" latinLnBrk="1"/>
                      <a:r>
                        <a:rPr lang="en-US" sz="800" b="1" kern="1200" dirty="0" smtClean="0">
                          <a:solidFill>
                            <a:schemeClr val="dk1"/>
                          </a:solidFill>
                          <a:latin typeface="+mn-lt"/>
                          <a:ea typeface="+mn-ea"/>
                          <a:cs typeface="+mn-cs"/>
                        </a:rPr>
                        <a:t>Waste-Water Treatment (Holcomb, 1970)</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Solid Waste Management and Recycling </a:t>
                      </a:r>
                    </a:p>
                    <a:p>
                      <a:pPr marL="92075" indent="-92075" latinLnBrk="1"/>
                      <a:r>
                        <a:rPr lang="en-US" sz="800" b="1" kern="1200" dirty="0" smtClean="0">
                          <a:solidFill>
                            <a:schemeClr val="dk1"/>
                          </a:solidFill>
                          <a:latin typeface="+mn-lt"/>
                          <a:ea typeface="+mn-ea"/>
                          <a:cs typeface="+mn-cs"/>
                        </a:rPr>
                        <a:t>(</a:t>
                      </a:r>
                      <a:r>
                        <a:rPr lang="en-US" sz="800" b="1" kern="1200" dirty="0" err="1" smtClean="0">
                          <a:solidFill>
                            <a:schemeClr val="dk1"/>
                          </a:solidFill>
                          <a:latin typeface="+mn-lt"/>
                          <a:ea typeface="+mn-ea"/>
                          <a:cs typeface="+mn-cs"/>
                        </a:rPr>
                        <a:t>Levick</a:t>
                      </a:r>
                      <a:r>
                        <a:rPr lang="en-US" sz="800" b="1" kern="1200" dirty="0" smtClean="0">
                          <a:solidFill>
                            <a:schemeClr val="dk1"/>
                          </a:solidFill>
                          <a:latin typeface="+mn-lt"/>
                          <a:ea typeface="+mn-ea"/>
                          <a:cs typeface="+mn-cs"/>
                        </a:rPr>
                        <a:t> and Davies, </a:t>
                      </a:r>
                    </a:p>
                    <a:p>
                      <a:pPr marL="92075" indent="-92075" latinLnBrk="1"/>
                      <a:r>
                        <a:rPr lang="en-US" sz="800" b="1" kern="1200" dirty="0" smtClean="0">
                          <a:solidFill>
                            <a:schemeClr val="dk1"/>
                          </a:solidFill>
                          <a:latin typeface="+mn-lt"/>
                          <a:ea typeface="+mn-ea"/>
                          <a:cs typeface="+mn-cs"/>
                        </a:rPr>
                        <a:t>1975)</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Bio-Digestion </a:t>
                      </a:r>
                    </a:p>
                    <a:p>
                      <a:pPr marL="92075" indent="-92075" latinLnBrk="1"/>
                      <a:r>
                        <a:rPr lang="en-US" sz="800" b="1" kern="1200" dirty="0" smtClean="0">
                          <a:solidFill>
                            <a:schemeClr val="dk1"/>
                          </a:solidFill>
                          <a:latin typeface="+mn-lt"/>
                          <a:ea typeface="+mn-ea"/>
                          <a:cs typeface="+mn-cs"/>
                        </a:rPr>
                        <a:t>(Hughes, 1975)</a:t>
                      </a:r>
                      <a:endParaRPr lang="ko-KR" altLang="en-US" sz="800" b="1" kern="1200" dirty="0" smtClean="0">
                        <a:solidFill>
                          <a:schemeClr val="dk1"/>
                        </a:solidFill>
                        <a:latin typeface="+mn-lt"/>
                        <a:ea typeface="+mn-ea"/>
                        <a:cs typeface="+mn-cs"/>
                      </a:endParaRPr>
                    </a:p>
                    <a:p>
                      <a:pPr marL="92075" indent="-92075" latinLnBrk="1"/>
                      <a:r>
                        <a:rPr lang="en-US" sz="800" b="1" kern="1200" dirty="0" smtClean="0">
                          <a:solidFill>
                            <a:schemeClr val="dk1"/>
                          </a:solidFill>
                          <a:latin typeface="+mn-lt"/>
                          <a:ea typeface="+mn-ea"/>
                          <a:cs typeface="+mn-cs"/>
                        </a:rPr>
                        <a:t>Energy Recovery </a:t>
                      </a:r>
                    </a:p>
                    <a:p>
                      <a:pPr marL="92075" indent="-92075" latinLnBrk="1"/>
                      <a:r>
                        <a:rPr lang="en-US" sz="800" b="1" kern="1200" dirty="0" smtClean="0">
                          <a:solidFill>
                            <a:schemeClr val="dk1"/>
                          </a:solidFill>
                          <a:latin typeface="+mn-lt"/>
                          <a:ea typeface="+mn-ea"/>
                          <a:cs typeface="+mn-cs"/>
                        </a:rPr>
                        <a:t>(Boyle, 1977)</a:t>
                      </a:r>
                      <a:endParaRPr lang="ko-KR" altLang="en-US" sz="800" b="1" kern="1200" dirty="0" smtClean="0">
                        <a:solidFill>
                          <a:schemeClr val="dk1"/>
                        </a:solidFill>
                        <a:latin typeface="+mn-lt"/>
                        <a:ea typeface="+mn-ea"/>
                        <a:cs typeface="+mn-cs"/>
                      </a:endParaRPr>
                    </a:p>
                  </a:txBody>
                  <a:tcPr/>
                </a:tc>
                <a:tc rowSpan="2">
                  <a:txBody>
                    <a:bodyPr/>
                    <a:lstStyle/>
                    <a:p>
                      <a:pPr marL="92075" indent="-92075" latinLnBrk="1"/>
                      <a:r>
                        <a:rPr lang="fr-RE" altLang="ko-KR" sz="800" b="1" dirty="0" smtClean="0"/>
                        <a:t>Industrial Ecology (Frosch and Gallopoulos, 1989)</a:t>
                      </a:r>
                    </a:p>
                    <a:p>
                      <a:pPr marL="92075" indent="-92075" latinLnBrk="1"/>
                      <a:r>
                        <a:rPr lang="fr-RE" altLang="ko-KR" sz="800" b="1" dirty="0" smtClean="0"/>
                        <a:t>Circular Economy (Pearce and Turner, 1989)</a:t>
                      </a:r>
                    </a:p>
                    <a:p>
                      <a:pPr marL="92075" indent="-92075" latinLnBrk="1"/>
                      <a:r>
                        <a:rPr lang="fr-RE" altLang="ko-KR" sz="800" b="1" dirty="0" smtClean="0"/>
                        <a:t>Eco-design/Design for Environment (Ryan et al., 1992)</a:t>
                      </a:r>
                    </a:p>
                    <a:p>
                      <a:pPr marL="92075" indent="-92075" latinLnBrk="1"/>
                      <a:r>
                        <a:rPr lang="fr-RE" altLang="ko-KR" sz="800" b="1" dirty="0" smtClean="0"/>
                        <a:t>Cyclic Economy (Tibbs, 1993)</a:t>
                      </a:r>
                    </a:p>
                    <a:p>
                      <a:pPr marL="92075" indent="-92075" latinLnBrk="1"/>
                      <a:r>
                        <a:rPr lang="fr-RE" altLang="ko-KR" sz="800" b="1" dirty="0" smtClean="0"/>
                        <a:t>Industrial Metabolism (Ayres and Simonis, 1994)</a:t>
                      </a:r>
                    </a:p>
                    <a:p>
                      <a:pPr marL="92075" indent="-92075" latinLnBrk="1"/>
                      <a:r>
                        <a:rPr lang="fr-RE" altLang="ko-KR" sz="800" b="1" dirty="0" smtClean="0"/>
                        <a:t>Cleaner Production (Baas, 1995)</a:t>
                      </a:r>
                    </a:p>
                    <a:p>
                      <a:pPr marL="92075" indent="-92075" latinLnBrk="1"/>
                      <a:r>
                        <a:rPr lang="fr-RE" altLang="ko-KR" sz="800" b="1" dirty="0" smtClean="0"/>
                        <a:t>Reverse Logistics (Rogers and Tibben-Lembke, 1998)</a:t>
                      </a:r>
                    </a:p>
                    <a:p>
                      <a:pPr marL="92075" indent="-92075" latinLnBrk="1"/>
                      <a:r>
                        <a:rPr lang="fr-RE" altLang="ko-KR" sz="800" b="1" dirty="0" smtClean="0"/>
                        <a:t>Eco-industrial parks and networks (Côté and Cohen-Rosenthal, 1998)</a:t>
                      </a:r>
                    </a:p>
                    <a:p>
                      <a:pPr marL="92075" indent="-92075" latinLnBrk="1"/>
                      <a:r>
                        <a:rPr lang="fr-RE" altLang="ko-KR" sz="800" b="1" dirty="0" smtClean="0"/>
                        <a:t>Biomimicry (Benyus, 1998)</a:t>
                      </a:r>
                    </a:p>
                    <a:p>
                      <a:pPr marL="92075" indent="-92075" latinLnBrk="1"/>
                      <a:r>
                        <a:rPr lang="fr-RE" altLang="ko-KR" sz="800" b="1" dirty="0" smtClean="0"/>
                        <a:t>Product Service System (Goedkoop et al., 1999)</a:t>
                      </a:r>
                    </a:p>
                    <a:p>
                      <a:pPr marL="92075" indent="-92075" latinLnBrk="1"/>
                      <a:r>
                        <a:rPr lang="fr-RE" altLang="ko-KR" sz="800" b="1" dirty="0" smtClean="0"/>
                        <a:t>Extended Producer Responsibility (Lindhqvist, 2000)</a:t>
                      </a:r>
                    </a:p>
                    <a:p>
                      <a:pPr marL="92075" indent="-92075" latinLnBrk="1"/>
                      <a:r>
                        <a:rPr lang="fr-RE" altLang="ko-KR" sz="800" b="1" dirty="0" smtClean="0"/>
                        <a:t>Industrial Symbiosis (Chertow, 2000)</a:t>
                      </a:r>
                    </a:p>
                    <a:p>
                      <a:pPr marL="92075" indent="-92075" latinLnBrk="1"/>
                      <a:r>
                        <a:rPr lang="fr-RE" altLang="ko-KR" sz="800" b="1" dirty="0" smtClean="0"/>
                        <a:t>Biobased Economy/Bioeconomy (OECD, 2004)</a:t>
                      </a:r>
                    </a:p>
                    <a:p>
                      <a:pPr marL="92075" indent="-92075" latinLnBrk="1"/>
                      <a:r>
                        <a:rPr lang="fr-RE" altLang="ko-KR" sz="800" b="1" dirty="0" smtClean="0"/>
                        <a:t>The Biosphere Rules (Unruh, 2008)</a:t>
                      </a:r>
                    </a:p>
                    <a:p>
                      <a:pPr latinLnBrk="1"/>
                      <a:endParaRPr lang="ko-KR" altLang="en-US" sz="800" b="1" dirty="0"/>
                    </a:p>
                  </a:txBody>
                  <a:tcPr/>
                </a:tc>
                <a:tc>
                  <a:txBody>
                    <a:bodyPr/>
                    <a:lstStyle/>
                    <a:p>
                      <a:pPr latinLnBrk="1"/>
                      <a:r>
                        <a:rPr lang="en-US" altLang="ko-KR" sz="800" b="1" dirty="0" smtClean="0"/>
                        <a:t>First holistic circularity frameworks</a:t>
                      </a:r>
                      <a:endParaRPr lang="ko-KR" altLang="en-US" sz="800" b="1" dirty="0"/>
                    </a:p>
                  </a:txBody>
                  <a:tcPr/>
                </a:tc>
                <a:tc>
                  <a:txBody>
                    <a:bodyPr/>
                    <a:lstStyle/>
                    <a:p>
                      <a:pPr latinLnBrk="1"/>
                      <a:r>
                        <a:rPr lang="en-US" altLang="ko-KR" sz="800" b="1" dirty="0" smtClean="0"/>
                        <a:t>New holistic circularity views</a:t>
                      </a:r>
                      <a:endParaRPr lang="ko-KR" altLang="en-US" sz="800" b="1" dirty="0"/>
                    </a:p>
                  </a:txBody>
                  <a:tcPr/>
                </a:tc>
                <a:tc>
                  <a:txBody>
                    <a:bodyPr/>
                    <a:lstStyle/>
                    <a:p>
                      <a:pPr latinLnBrk="1"/>
                      <a:r>
                        <a:rPr lang="en-US" altLang="ko-KR" sz="800" b="1" dirty="0" smtClean="0"/>
                        <a:t>Transformational views of circularity</a:t>
                      </a:r>
                      <a:endParaRPr lang="ko-KR" altLang="en-US" sz="800" b="1" dirty="0"/>
                    </a:p>
                  </a:txBody>
                  <a:tcPr/>
                </a:tc>
                <a:tc>
                  <a:txBody>
                    <a:bodyPr/>
                    <a:lstStyle/>
                    <a:p>
                      <a:pPr latinLnBrk="1"/>
                      <a:r>
                        <a:rPr lang="en-US" altLang="ko-KR" sz="800" b="1" dirty="0" smtClean="0"/>
                        <a:t>Non-western visions of circularity</a:t>
                      </a:r>
                      <a:endParaRPr lang="ko-KR" altLang="en-US" sz="800" b="1" dirty="0"/>
                    </a:p>
                  </a:txBody>
                  <a:tcPr/>
                </a:tc>
              </a:tr>
              <a:tr h="2939623">
                <a:tc vMerge="1">
                  <a:txBody>
                    <a:bodyPr/>
                    <a:lstStyle/>
                    <a:p>
                      <a:pPr latinLnBrk="1"/>
                      <a:endParaRPr lang="ko-KR" altLang="en-US" sz="800" dirty="0"/>
                    </a:p>
                  </a:txBody>
                  <a:tcPr/>
                </a:tc>
                <a:tc vMerge="1">
                  <a:txBody>
                    <a:bodyPr/>
                    <a:lstStyle/>
                    <a:p>
                      <a:pPr latinLnBrk="1"/>
                      <a:endParaRPr lang="ko-KR" altLang="en-US" sz="800" dirty="0"/>
                    </a:p>
                  </a:txBody>
                  <a:tcPr/>
                </a:tc>
                <a:tc vMerge="1">
                  <a:txBody>
                    <a:bodyPr/>
                    <a:lstStyle/>
                    <a:p>
                      <a:pPr latinLnBrk="1"/>
                      <a:endParaRPr lang="ko-KR" altLang="en-US" sz="800" dirty="0"/>
                    </a:p>
                  </a:txBody>
                  <a:tcPr/>
                </a:tc>
                <a:tc>
                  <a:txBody>
                    <a:bodyPr/>
                    <a:lstStyle/>
                    <a:p>
                      <a:pPr marL="92075" indent="-92075" latinLnBrk="1"/>
                      <a:r>
                        <a:rPr lang="fr-RE" altLang="ko-KR" sz="800" b="1" dirty="0" smtClean="0"/>
                        <a:t>Rio Declaration on Environment and Development (UN, 1992)</a:t>
                      </a:r>
                    </a:p>
                    <a:p>
                      <a:pPr marL="92075" indent="-92075" latinLnBrk="1"/>
                      <a:r>
                        <a:rPr lang="fr-RE" altLang="ko-KR" sz="800" b="1" dirty="0" smtClean="0"/>
                        <a:t>Regenerative design (Lyle, 1994)</a:t>
                      </a:r>
                    </a:p>
                    <a:p>
                      <a:pPr marL="92075" indent="-92075" latinLnBrk="1"/>
                      <a:r>
                        <a:rPr lang="fr-RE" altLang="ko-KR" sz="800" b="1" dirty="0" smtClean="0"/>
                        <a:t>Natural Capitalism (Hawken et al., 1999)</a:t>
                      </a:r>
                    </a:p>
                    <a:p>
                      <a:pPr marL="92075" indent="-92075" latinLnBrk="1"/>
                      <a:r>
                        <a:rPr lang="fr-RE" altLang="ko-KR" sz="800" b="1" dirty="0" smtClean="0"/>
                        <a:t>Sound Material-Cycle Society (Government of Japan, 2000)</a:t>
                      </a:r>
                    </a:p>
                    <a:p>
                      <a:pPr marL="92075" indent="-92075" latinLnBrk="1"/>
                      <a:r>
                        <a:rPr lang="fr-RE" altLang="ko-KR" sz="800" b="1" dirty="0" smtClean="0"/>
                        <a:t>Cyclical Economy (Young et al., 2001)</a:t>
                      </a:r>
                    </a:p>
                    <a:p>
                      <a:pPr marL="92075" indent="-92075" latinLnBrk="1"/>
                      <a:r>
                        <a:rPr lang="fr-RE" altLang="ko-KR" sz="800" b="1" dirty="0" smtClean="0"/>
                        <a:t>Materials Matter (Geister, 2001)</a:t>
                      </a:r>
                    </a:p>
                    <a:p>
                      <a:pPr marL="92075" indent="-92075" latinLnBrk="1"/>
                      <a:r>
                        <a:rPr lang="fr-RE" altLang="ko-KR" sz="800" b="1" dirty="0" smtClean="0"/>
                        <a:t>Cradle to Cradle (McDonough and Braugart, 2002)</a:t>
                      </a:r>
                    </a:p>
                    <a:p>
                      <a:pPr marL="92075" indent="-92075" latinLnBrk="1"/>
                      <a:r>
                        <a:rPr lang="fr-RE" altLang="ko-KR" sz="800" b="1" dirty="0" smtClean="0"/>
                        <a:t>The Natural Step (Robert, 2002)</a:t>
                      </a:r>
                    </a:p>
                    <a:p>
                      <a:pPr marL="92075" indent="-92075" latinLnBrk="1"/>
                      <a:r>
                        <a:rPr lang="fr-RE" altLang="ko-KR" sz="800" b="1" dirty="0" smtClean="0"/>
                        <a:t>Performance Economy (Stahel, 2010)</a:t>
                      </a:r>
                    </a:p>
                    <a:p>
                      <a:pPr latinLnBrk="1"/>
                      <a:endParaRPr lang="ko-KR" altLang="en-US" sz="800" b="1" dirty="0"/>
                    </a:p>
                  </a:txBody>
                  <a:tcPr/>
                </a:tc>
                <a:tc>
                  <a:txBody>
                    <a:bodyPr/>
                    <a:lstStyle/>
                    <a:p>
                      <a:pPr marL="92075" indent="-92075" latinLnBrk="1"/>
                      <a:r>
                        <a:rPr lang="fr-RE" altLang="ko-KR" sz="800" b="1" dirty="0" smtClean="0"/>
                        <a:t>Blue Economy (Pauli, 2010)</a:t>
                      </a:r>
                    </a:p>
                    <a:p>
                      <a:pPr marL="92075" indent="-92075" latinLnBrk="1"/>
                      <a:r>
                        <a:rPr lang="fr-RE" altLang="ko-KR" sz="800" b="1" dirty="0" smtClean="0"/>
                        <a:t>Material Efficiency (Allwood et al., 2011)</a:t>
                      </a:r>
                    </a:p>
                    <a:p>
                      <a:pPr marL="92075" indent="-92075" latinLnBrk="1"/>
                      <a:r>
                        <a:rPr lang="fr-RE" altLang="ko-KR" sz="800" b="1" dirty="0" smtClean="0"/>
                        <a:t>Third Industrial Revolution (Rifkin, 2013)</a:t>
                      </a:r>
                    </a:p>
                    <a:p>
                      <a:pPr marL="92075" indent="-92075" latinLnBrk="1"/>
                      <a:r>
                        <a:rPr lang="fr-RE" altLang="ko-KR" sz="800" b="1" dirty="0" smtClean="0"/>
                        <a:t>Eco-system Economy (Scharmer and Kaufer, 2013)</a:t>
                      </a:r>
                    </a:p>
                    <a:p>
                      <a:pPr marL="92075" indent="-92075" latinLnBrk="1"/>
                      <a:r>
                        <a:rPr lang="fr-RE" altLang="ko-KR" sz="800" b="1" dirty="0" smtClean="0"/>
                        <a:t>Regenerative Capitalism (Fullerton, 2015)</a:t>
                      </a:r>
                    </a:p>
                    <a:p>
                      <a:pPr marL="92075" indent="-92075" latinLnBrk="1"/>
                      <a:r>
                        <a:rPr lang="fr-RE" altLang="ko-KR" sz="800" b="1" dirty="0" smtClean="0"/>
                        <a:t>Sharing Economy (Frenken, 2015)</a:t>
                      </a:r>
                    </a:p>
                    <a:p>
                      <a:pPr marL="92075" indent="-92075" latinLnBrk="1"/>
                      <a:r>
                        <a:rPr lang="fr-RE" altLang="ko-KR" sz="800" b="1" dirty="0" smtClean="0"/>
                        <a:t>Doughnut Economics (Raworth, 2017)</a:t>
                      </a:r>
                    </a:p>
                    <a:p>
                      <a:pPr marL="92075" indent="-92075" latinLnBrk="1"/>
                      <a:r>
                        <a:rPr lang="fr-RE" altLang="ko-KR" sz="800" b="1" dirty="0" smtClean="0"/>
                        <a:t>Symbiotic Economy (Delannoy, 2017)</a:t>
                      </a:r>
                    </a:p>
                    <a:p>
                      <a:pPr marL="92075" indent="-92075" latinLnBrk="1"/>
                      <a:r>
                        <a:rPr lang="fr-RE" altLang="ko-KR" sz="800" b="1" dirty="0" smtClean="0"/>
                        <a:t>Social Circular Economy (Social Circular Economy, 2017)</a:t>
                      </a:r>
                    </a:p>
                    <a:p>
                      <a:pPr marL="92075" indent="-92075" latinLnBrk="1"/>
                      <a:r>
                        <a:rPr lang="fr-RE" altLang="ko-KR" sz="800" b="1" dirty="0" smtClean="0"/>
                        <a:t>Spiral Economy (Ashby et al., 2019)</a:t>
                      </a:r>
                    </a:p>
                    <a:p>
                      <a:pPr marL="92075" indent="-92075" latinLnBrk="1"/>
                      <a:r>
                        <a:rPr lang="fr-RE" altLang="ko-KR" sz="800" b="1" dirty="0" smtClean="0"/>
                        <a:t>Coviability(Barrière et al., 2019)</a:t>
                      </a:r>
                    </a:p>
                    <a:p>
                      <a:pPr latinLnBrk="1"/>
                      <a:endParaRPr lang="ko-KR" altLang="en-US" sz="800" b="1" dirty="0"/>
                    </a:p>
                  </a:txBody>
                  <a:tcPr/>
                </a:tc>
                <a:tc>
                  <a:txBody>
                    <a:bodyPr/>
                    <a:lstStyle/>
                    <a:p>
                      <a:pPr marL="92075" indent="-92075" latinLnBrk="1"/>
                      <a:r>
                        <a:rPr lang="fr-RE" altLang="ko-KR" sz="800" b="1" dirty="0" smtClean="0"/>
                        <a:t>Transition Movement (Hpokins, 2008)</a:t>
                      </a:r>
                    </a:p>
                    <a:p>
                      <a:pPr marL="92075" indent="-92075" latinLnBrk="1"/>
                      <a:r>
                        <a:rPr lang="fr-RE" altLang="ko-KR" sz="800" b="1" dirty="0" smtClean="0"/>
                        <a:t>Degrowth (Latouche, 2009)</a:t>
                      </a:r>
                    </a:p>
                    <a:p>
                      <a:pPr marL="92075" indent="-92075" latinLnBrk="1"/>
                      <a:r>
                        <a:rPr lang="fr-RE" altLang="ko-KR" sz="800" b="1" dirty="0" smtClean="0"/>
                        <a:t>Eco-socialsim (Löwy, 2011)</a:t>
                      </a:r>
                    </a:p>
                    <a:p>
                      <a:pPr marL="92075" indent="-92075" latinLnBrk="1"/>
                      <a:r>
                        <a:rPr lang="fr-RE" altLang="ko-KR" sz="800" b="1" dirty="0" smtClean="0"/>
                        <a:t>Laudato Si (Pope Francis, 2015)</a:t>
                      </a:r>
                    </a:p>
                    <a:p>
                      <a:pPr marL="92075" indent="-92075" latinLnBrk="1"/>
                      <a:r>
                        <a:rPr lang="fr-RE" altLang="ko-KR" sz="800" b="1" dirty="0" smtClean="0"/>
                        <a:t>Transition design (Irwin, 2015)</a:t>
                      </a:r>
                    </a:p>
                    <a:p>
                      <a:pPr marL="92075" indent="-92075" latinLnBrk="1"/>
                      <a:r>
                        <a:rPr lang="fr-RE" altLang="ko-KR" sz="800" b="1" dirty="0" smtClean="0"/>
                        <a:t>Economy for the Common Good (Felber, 2015)</a:t>
                      </a:r>
                    </a:p>
                    <a:p>
                      <a:pPr marL="92075" indent="-92075" latinLnBrk="1"/>
                      <a:r>
                        <a:rPr lang="fr-RE" altLang="ko-KR" sz="800" b="1" dirty="0" smtClean="0"/>
                        <a:t>Post-growth (Jackson, 2016)</a:t>
                      </a:r>
                    </a:p>
                    <a:p>
                      <a:pPr marL="92075" indent="-92075" latinLnBrk="1"/>
                      <a:r>
                        <a:rPr lang="fr-RE" altLang="ko-KR" sz="800" b="1" dirty="0" smtClean="0"/>
                        <a:t>Permacircular Economy (Bourg, 2018)</a:t>
                      </a:r>
                    </a:p>
                    <a:p>
                      <a:pPr marL="92075" indent="-92075" latinLnBrk="1"/>
                      <a:r>
                        <a:rPr lang="fr-RE" altLang="ko-KR" sz="800" b="1" dirty="0" smtClean="0"/>
                        <a:t>Voluntary Simplicity (Trainer and Alexander, 2019)</a:t>
                      </a:r>
                    </a:p>
                    <a:p>
                      <a:pPr marL="92075" indent="-92075" latinLnBrk="1"/>
                      <a:r>
                        <a:rPr lang="fr-RE" altLang="ko-KR" sz="800" b="1" dirty="0" smtClean="0"/>
                        <a:t>Convivialism (Caillé, 2019)</a:t>
                      </a:r>
                    </a:p>
                    <a:p>
                      <a:pPr latinLnBrk="1"/>
                      <a:endParaRPr lang="ko-KR" altLang="en-US" sz="800" b="1" dirty="0"/>
                    </a:p>
                  </a:txBody>
                  <a:tcPr/>
                </a:tc>
                <a:tc>
                  <a:txBody>
                    <a:bodyPr/>
                    <a:lstStyle/>
                    <a:p>
                      <a:pPr marL="92075" indent="-92075" latinLnBrk="1"/>
                      <a:r>
                        <a:rPr lang="fr-RE" altLang="ko-KR" sz="800" b="1" dirty="0" smtClean="0"/>
                        <a:t>Buen Vivir/Sumark Kawsay (Government of Ecuador, 2008)</a:t>
                      </a:r>
                    </a:p>
                    <a:p>
                      <a:pPr marL="92075" indent="-92075" latinLnBrk="1"/>
                      <a:r>
                        <a:rPr lang="fr-RE" altLang="ko-KR" sz="800" b="1" dirty="0" smtClean="0"/>
                        <a:t>Ubuntu (Shumba, 2011)</a:t>
                      </a:r>
                    </a:p>
                    <a:p>
                      <a:pPr marL="92075" indent="-92075" latinLnBrk="1"/>
                      <a:r>
                        <a:rPr lang="fr-RE" altLang="ko-KR" sz="800" b="1" dirty="0" smtClean="0"/>
                        <a:t>Ecological Civilization (Zhang et al., 2011)</a:t>
                      </a:r>
                    </a:p>
                    <a:p>
                      <a:pPr marL="92075" indent="-92075" latinLnBrk="1"/>
                      <a:r>
                        <a:rPr lang="fr-RE" altLang="ko-KR" sz="800" b="1" dirty="0" smtClean="0"/>
                        <a:t>Ecological Swaraj (Kothari et al., 2014)</a:t>
                      </a:r>
                    </a:p>
                    <a:p>
                      <a:pPr marL="92075" indent="-92075" latinLnBrk="1"/>
                      <a:r>
                        <a:rPr lang="fr-RE" altLang="ko-KR" sz="800" b="1" dirty="0" smtClean="0"/>
                        <a:t>Suma Qamana/Vivir Bien (Artaraz and Calestani, 2015)</a:t>
                      </a:r>
                    </a:p>
                    <a:p>
                      <a:pPr marL="92075" indent="-92075" latinLnBrk="1"/>
                      <a:r>
                        <a:rPr lang="fr-RE" altLang="ko-KR" sz="800" b="1" dirty="0" smtClean="0"/>
                        <a:t>Buddhist, Confucian and Taoist ecology (Arler, 2018)</a:t>
                      </a:r>
                    </a:p>
                    <a:p>
                      <a:pPr marL="92075" indent="-92075" latinLnBrk="1"/>
                      <a:r>
                        <a:rPr lang="fr-RE" altLang="ko-KR" sz="800" b="1" dirty="0" smtClean="0"/>
                        <a:t>Radical Pluralism/Pluriverse (Kothari et al., 2019)</a:t>
                      </a:r>
                    </a:p>
                    <a:p>
                      <a:pPr latinLnBrk="1"/>
                      <a:endParaRPr lang="ko-KR" altLang="en-US" sz="800" b="1" dirty="0"/>
                    </a:p>
                  </a:txBody>
                  <a:tcPr/>
                </a:tc>
              </a:tr>
            </a:tbl>
          </a:graphicData>
        </a:graphic>
      </p:graphicFrame>
      <p:sp>
        <p:nvSpPr>
          <p:cNvPr id="5" name="TextBox 4"/>
          <p:cNvSpPr txBox="1"/>
          <p:nvPr/>
        </p:nvSpPr>
        <p:spPr>
          <a:xfrm>
            <a:off x="357158" y="6488668"/>
            <a:ext cx="8786842" cy="400110"/>
          </a:xfrm>
          <a:prstGeom prst="rect">
            <a:avLst/>
          </a:prstGeom>
          <a:noFill/>
        </p:spPr>
        <p:txBody>
          <a:bodyPr wrap="square" rtlCol="0">
            <a:spAutoFit/>
          </a:bodyPr>
          <a:lstStyle/>
          <a:p>
            <a:r>
              <a:rPr lang="ko-KR" altLang="en-US" sz="1000" dirty="0" smtClean="0"/>
              <a:t>출처</a:t>
            </a:r>
            <a:r>
              <a:rPr lang="en-US" altLang="ko-KR" sz="1000" dirty="0" smtClean="0"/>
              <a:t>: </a:t>
            </a:r>
            <a:r>
              <a:rPr lang="fr-RE" altLang="ko-KR" sz="1000" i="1" dirty="0" smtClean="0"/>
              <a:t>M. Calisto Friant, et al. </a:t>
            </a:r>
            <a:r>
              <a:rPr lang="en-US" altLang="ko-KR" sz="1000" dirty="0" smtClean="0"/>
              <a:t>A typology of circular economy discourses: Navigating the diverse visions of </a:t>
            </a:r>
            <a:r>
              <a:rPr lang="fr-RE" altLang="ko-KR" sz="1000" dirty="0" smtClean="0"/>
              <a:t>a contested paradigm, </a:t>
            </a:r>
            <a:r>
              <a:rPr lang="fr-FR" altLang="ko-KR" sz="1000" i="1" dirty="0" smtClean="0"/>
              <a:t>Resources, Conservation &amp; Recycling 161 (2020) 104917</a:t>
            </a:r>
            <a:endParaRPr lang="ko-KR" altLang="en-U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2"/>
          </p:nvPr>
        </p:nvSpPr>
        <p:spPr/>
        <p:txBody>
          <a:bodyPr/>
          <a:lstStyle/>
          <a:p>
            <a:fld id="{37754FDC-5BE8-4A2F-B273-A8AC8052C6FA}" type="slidenum">
              <a:rPr lang="ko-KR" altLang="en-US" smtClean="0"/>
              <a:pPr/>
              <a:t>5</a:t>
            </a:fld>
            <a:endParaRPr lang="ko-KR" altLang="en-US"/>
          </a:p>
        </p:txBody>
      </p:sp>
      <p:sp>
        <p:nvSpPr>
          <p:cNvPr id="3" name="TextBox 2"/>
          <p:cNvSpPr txBox="1"/>
          <p:nvPr/>
        </p:nvSpPr>
        <p:spPr>
          <a:xfrm>
            <a:off x="357158" y="214290"/>
            <a:ext cx="8501122" cy="6401753"/>
          </a:xfrm>
          <a:prstGeom prst="rect">
            <a:avLst/>
          </a:prstGeom>
          <a:noFill/>
        </p:spPr>
        <p:txBody>
          <a:bodyPr wrap="square" rtlCol="0">
            <a:spAutoFit/>
          </a:bodyPr>
          <a:lstStyle/>
          <a:p>
            <a:pPr marL="82550" indent="-82550">
              <a:buFont typeface="Arial" pitchFamily="34" charset="0"/>
              <a:buChar char="•"/>
            </a:pPr>
            <a:r>
              <a:rPr lang="fr-RE" sz="1000" dirty="0" smtClean="0"/>
              <a:t>Allwood, J.M., Ashby, M.F., Gutowski, T.G., Worrell, E., 2011. </a:t>
            </a:r>
            <a:r>
              <a:rPr lang="en-US" sz="1000" dirty="0" smtClean="0"/>
              <a:t>Material efficiency: a white paper. </a:t>
            </a:r>
            <a:r>
              <a:rPr lang="en-US" sz="1000" dirty="0" err="1" smtClean="0"/>
              <a:t>Resour</a:t>
            </a:r>
            <a:r>
              <a:rPr lang="en-US" sz="1000" dirty="0" smtClean="0"/>
              <a:t>. </a:t>
            </a:r>
            <a:r>
              <a:rPr lang="en-US" sz="1000" dirty="0" err="1" smtClean="0"/>
              <a:t>Conserv</a:t>
            </a:r>
            <a:r>
              <a:rPr lang="en-US" sz="1000" dirty="0" smtClean="0"/>
              <a:t>. </a:t>
            </a:r>
            <a:r>
              <a:rPr lang="en-US" sz="1000" dirty="0" err="1" smtClean="0"/>
              <a:t>Recycl</a:t>
            </a:r>
            <a:r>
              <a:rPr lang="en-US" sz="1000" dirty="0" smtClean="0"/>
              <a:t>. 55, 362–381. </a:t>
            </a:r>
            <a:r>
              <a:rPr lang="en-US" sz="1000" u="sng" dirty="0" smtClean="0">
                <a:hlinkClick r:id="rId2"/>
              </a:rPr>
              <a:t>https://doi.org/10.1016/j</a:t>
            </a:r>
            <a:r>
              <a:rPr lang="en-US" sz="1000" dirty="0" smtClean="0"/>
              <a:t>. resconrec.2010.11.002.</a:t>
            </a:r>
            <a:endParaRPr lang="ko-KR" altLang="en-US" sz="1000" dirty="0" smtClean="0"/>
          </a:p>
          <a:p>
            <a:pPr marL="82550" indent="-82550">
              <a:buFont typeface="Arial" pitchFamily="34" charset="0"/>
              <a:buChar char="•"/>
            </a:pPr>
            <a:r>
              <a:rPr lang="en-US" sz="1000" dirty="0" err="1" smtClean="0"/>
              <a:t>Arler</a:t>
            </a:r>
            <a:r>
              <a:rPr lang="en-US" sz="1000" dirty="0" smtClean="0"/>
              <a:t>, F., 2018. Revitalizing traditional </a:t>
            </a:r>
            <a:r>
              <a:rPr lang="en-US" sz="1000" dirty="0" err="1" smtClean="0"/>
              <a:t>chinese</a:t>
            </a:r>
            <a:r>
              <a:rPr lang="en-US" sz="1000" dirty="0" smtClean="0"/>
              <a:t> concepts in the modern ecological civilization debate. Open J. Philos. 8, 102–115. </a:t>
            </a:r>
            <a:r>
              <a:rPr lang="en-US" sz="1000" u="sng" dirty="0" smtClean="0">
                <a:hlinkClick r:id="rId3"/>
              </a:rPr>
              <a:t>https://doi.org/10.4236/ojpp.2018</a:t>
            </a:r>
            <a:r>
              <a:rPr lang="en-US" sz="1000" dirty="0" smtClean="0"/>
              <a:t>. </a:t>
            </a:r>
            <a:r>
              <a:rPr lang="fr-RE" sz="1000" dirty="0" smtClean="0"/>
              <a:t>82009.</a:t>
            </a:r>
            <a:endParaRPr lang="ko-KR" altLang="en-US" sz="1000" dirty="0" smtClean="0"/>
          </a:p>
          <a:p>
            <a:pPr marL="82550" indent="-82550">
              <a:buFont typeface="Arial" pitchFamily="34" charset="0"/>
              <a:buChar char="•"/>
            </a:pPr>
            <a:r>
              <a:rPr lang="en-US" sz="1000" dirty="0" err="1" smtClean="0"/>
              <a:t>Artaraz</a:t>
            </a:r>
            <a:r>
              <a:rPr lang="en-US" sz="1000" dirty="0" smtClean="0"/>
              <a:t>, K., </a:t>
            </a:r>
            <a:r>
              <a:rPr lang="en-US" sz="1000" dirty="0" err="1" smtClean="0"/>
              <a:t>Calestani</a:t>
            </a:r>
            <a:r>
              <a:rPr lang="en-US" sz="1000" dirty="0" smtClean="0"/>
              <a:t>, M., 2015. Suma </a:t>
            </a:r>
            <a:r>
              <a:rPr lang="en-US" sz="1000" dirty="0" err="1" smtClean="0"/>
              <a:t>qamaña</a:t>
            </a:r>
            <a:r>
              <a:rPr lang="en-US" sz="1000" dirty="0" smtClean="0"/>
              <a:t> in Bolivia: indigenous understandings of well-being and their contribution to a post-neoliberal paradigm. Lat. Am. </a:t>
            </a:r>
            <a:r>
              <a:rPr lang="en-US" sz="1000" dirty="0" err="1" smtClean="0"/>
              <a:t>Perspect</a:t>
            </a:r>
            <a:r>
              <a:rPr lang="en-US" sz="1000" dirty="0" smtClean="0"/>
              <a:t>. 42, 216–233. https://doi.org/10.1177/0094582X14547501.</a:t>
            </a:r>
            <a:endParaRPr lang="ko-KR" altLang="en-US" sz="1000" dirty="0" smtClean="0"/>
          </a:p>
          <a:p>
            <a:pPr marL="82550" indent="-82550">
              <a:buFont typeface="Arial" pitchFamily="34" charset="0"/>
              <a:buChar char="•"/>
            </a:pPr>
            <a:r>
              <a:rPr lang="en-US" sz="1000" dirty="0" smtClean="0"/>
              <a:t>Ashby, A., </a:t>
            </a:r>
            <a:r>
              <a:rPr lang="en-US" sz="1000" dirty="0" err="1" smtClean="0"/>
              <a:t>Callegaro</a:t>
            </a:r>
            <a:r>
              <a:rPr lang="en-US" sz="1000" dirty="0" smtClean="0"/>
              <a:t>, A.M., </a:t>
            </a:r>
            <a:r>
              <a:rPr lang="en-US" sz="1000" dirty="0" err="1" smtClean="0"/>
              <a:t>Adeyeye</a:t>
            </a:r>
            <a:r>
              <a:rPr lang="en-US" sz="1000" dirty="0" smtClean="0"/>
              <a:t>, K., Granados, M., 2019. The Spiral Economy: A Socially Progressive Circular Economy Model? Springer, Cham, pp. 67–94. https://doi.org/10.1007/978-3-030-15066-2_5.</a:t>
            </a:r>
            <a:endParaRPr lang="ko-KR" altLang="en-US" sz="1000" dirty="0" smtClean="0"/>
          </a:p>
          <a:p>
            <a:pPr marL="82550" indent="-82550">
              <a:buFont typeface="Arial" pitchFamily="34" charset="0"/>
              <a:buChar char="•"/>
            </a:pPr>
            <a:r>
              <a:rPr lang="fr-RE" sz="1000" dirty="0" smtClean="0"/>
              <a:t>Ayres, R.U., Simonis, U.E., 1994. </a:t>
            </a:r>
            <a:r>
              <a:rPr lang="en-US" sz="1000" dirty="0" smtClean="0"/>
              <a:t>Industrial Metabolism : Restructuring for Sustainable Development. United Nations University Press, Tokyo, Japan.</a:t>
            </a:r>
            <a:endParaRPr lang="ko-KR" altLang="en-US" sz="1000" dirty="0" smtClean="0"/>
          </a:p>
          <a:p>
            <a:pPr marL="82550" indent="-82550">
              <a:buFont typeface="Arial" pitchFamily="34" charset="0"/>
              <a:buChar char="•"/>
            </a:pPr>
            <a:r>
              <a:rPr lang="en-US" sz="1000" dirty="0" smtClean="0"/>
              <a:t>Baas, L.W., 1995. Cleaner production: beyond projects. J. Clean. Prod. 3, 55–59. https://doi.org/10.1016/0959-6526(95)00042-D.</a:t>
            </a:r>
            <a:endParaRPr lang="ko-KR" altLang="en-US" sz="1000" dirty="0" smtClean="0"/>
          </a:p>
          <a:p>
            <a:pPr marL="82550" indent="-82550">
              <a:buFont typeface="Arial" pitchFamily="34" charset="0"/>
              <a:buChar char="•"/>
            </a:pPr>
            <a:r>
              <a:rPr lang="en-US" sz="1000" dirty="0" err="1" smtClean="0"/>
              <a:t>Barrière</a:t>
            </a:r>
            <a:r>
              <a:rPr lang="en-US" sz="1000" dirty="0" smtClean="0"/>
              <a:t>, O., Prost, C., </a:t>
            </a:r>
            <a:r>
              <a:rPr lang="en-US" sz="1000" dirty="0" err="1" smtClean="0"/>
              <a:t>Ravena-Cañete</a:t>
            </a:r>
            <a:r>
              <a:rPr lang="en-US" sz="1000" dirty="0" smtClean="0"/>
              <a:t>, V., </a:t>
            </a:r>
            <a:r>
              <a:rPr lang="en-US" sz="1000" dirty="0" err="1" smtClean="0"/>
              <a:t>Douzal</a:t>
            </a:r>
            <a:r>
              <a:rPr lang="en-US" sz="1000" dirty="0" smtClean="0"/>
              <a:t>, V., </a:t>
            </a:r>
            <a:r>
              <a:rPr lang="en-US" sz="1000" dirty="0" err="1" smtClean="0"/>
              <a:t>Fargette</a:t>
            </a:r>
            <a:r>
              <a:rPr lang="en-US" sz="1000" dirty="0" smtClean="0"/>
              <a:t>, M., </a:t>
            </a:r>
            <a:r>
              <a:rPr lang="en-US" sz="1000" dirty="0" err="1" smtClean="0"/>
              <a:t>Aubin</a:t>
            </a:r>
            <a:r>
              <a:rPr lang="en-US" sz="1000" dirty="0" smtClean="0"/>
              <a:t>, J.-.P., 2019. Introductory Chapter: an Interweaving to Be Formalized, the Biosphere Faced with the Relationship Between the Human and the Non-human. </a:t>
            </a:r>
            <a:r>
              <a:rPr lang="en-US" sz="1000" dirty="0" err="1" smtClean="0"/>
              <a:t>Coviability</a:t>
            </a:r>
            <a:r>
              <a:rPr lang="en-US" sz="1000" dirty="0" smtClean="0"/>
              <a:t> of Social and Ecological Systems: Reconnecting Mankind to the Biosphere in an Era of Global Change. Springer International Publishing, Cham, pp. 1–38. </a:t>
            </a:r>
            <a:r>
              <a:rPr lang="en-US" sz="1000" u="sng" dirty="0" smtClean="0">
                <a:hlinkClick r:id="rId4"/>
              </a:rPr>
              <a:t>https://doi.org/10</a:t>
            </a:r>
            <a:r>
              <a:rPr lang="en-US" sz="1000" dirty="0" smtClean="0"/>
              <a:t>. 1007/978-3-319-78497-7_1.</a:t>
            </a:r>
            <a:endParaRPr lang="ko-KR" altLang="en-US" sz="1000" dirty="0" smtClean="0"/>
          </a:p>
          <a:p>
            <a:pPr marL="82550" indent="-82550">
              <a:buFont typeface="Arial" pitchFamily="34" charset="0"/>
              <a:buChar char="•"/>
            </a:pPr>
            <a:r>
              <a:rPr lang="en-US" sz="1000" dirty="0" err="1" smtClean="0"/>
              <a:t>Benyus</a:t>
            </a:r>
            <a:r>
              <a:rPr lang="en-US" sz="1000" dirty="0" smtClean="0"/>
              <a:t>, J.M., 1998. </a:t>
            </a:r>
            <a:r>
              <a:rPr lang="en-US" sz="1000" dirty="0" err="1" smtClean="0"/>
              <a:t>Biomimicry</a:t>
            </a:r>
            <a:r>
              <a:rPr lang="en-US" sz="1000" dirty="0" smtClean="0"/>
              <a:t> : Innovation Inspired By Nature. </a:t>
            </a:r>
            <a:r>
              <a:rPr lang="fr-RE" sz="1000" dirty="0" smtClean="0"/>
              <a:t>Quill.</a:t>
            </a:r>
            <a:endParaRPr lang="ko-KR" altLang="en-US" sz="1000" dirty="0" smtClean="0"/>
          </a:p>
          <a:p>
            <a:pPr marL="82550" indent="-82550">
              <a:buFont typeface="Arial" pitchFamily="34" charset="0"/>
              <a:buChar char="•"/>
            </a:pPr>
            <a:r>
              <a:rPr lang="en-US" sz="1000" dirty="0" err="1" smtClean="0"/>
              <a:t>Bookchin</a:t>
            </a:r>
            <a:r>
              <a:rPr lang="en-US" sz="1000" dirty="0" smtClean="0"/>
              <a:t>, M., 1971. Post-Scarcity Anarchism. Black Rose Books, Montreal and Buffalo.</a:t>
            </a:r>
            <a:endParaRPr lang="ko-KR" altLang="en-US" sz="1000" dirty="0" smtClean="0"/>
          </a:p>
          <a:p>
            <a:pPr marL="82550" indent="-82550">
              <a:buFont typeface="Arial" pitchFamily="34" charset="0"/>
              <a:buChar char="•"/>
            </a:pPr>
            <a:r>
              <a:rPr lang="en-US" sz="1000" dirty="0" err="1" smtClean="0"/>
              <a:t>Boulding</a:t>
            </a:r>
            <a:r>
              <a:rPr lang="en-US" sz="1000" dirty="0" smtClean="0"/>
              <a:t>, K.E., 1966. The Economics of the Coming Spaceship Earth. In: Jarrett, H. (Ed.), Environmental Quality in a Growing Economy. Resources for the Future/Johns Hopkins University Press, Baltimore, MD, pp. 3–14.</a:t>
            </a:r>
            <a:endParaRPr lang="ko-KR" altLang="en-US" sz="1000" dirty="0" smtClean="0"/>
          </a:p>
          <a:p>
            <a:pPr marL="82550" indent="-82550">
              <a:buFont typeface="Arial" pitchFamily="34" charset="0"/>
              <a:buChar char="•"/>
            </a:pPr>
            <a:r>
              <a:rPr lang="fr-RE" sz="1000" dirty="0" smtClean="0"/>
              <a:t>Bourg, D., 2018. De l’économie circulaire à l’économie permacirculaire. </a:t>
            </a:r>
            <a:r>
              <a:rPr lang="en-US" sz="1000" dirty="0" smtClean="0"/>
              <a:t>Ann. des Mines - </a:t>
            </a:r>
            <a:r>
              <a:rPr lang="en-US" sz="1000" dirty="0" err="1" smtClean="0"/>
              <a:t>Responsab</a:t>
            </a:r>
            <a:r>
              <a:rPr lang="en-US" sz="1000" dirty="0" smtClean="0"/>
              <a:t>. Environ. 89, 30–33.</a:t>
            </a:r>
            <a:endParaRPr lang="ko-KR" altLang="en-US" sz="1000" dirty="0" smtClean="0"/>
          </a:p>
          <a:p>
            <a:pPr marL="82550" indent="-82550">
              <a:buFont typeface="Arial" pitchFamily="34" charset="0"/>
              <a:buChar char="•"/>
            </a:pPr>
            <a:r>
              <a:rPr lang="en-US" sz="1000" dirty="0" smtClean="0"/>
              <a:t>Boyle, W.C., 1977. Energy recovery from sanitary landfills - a review. In: The Proceedings of a Seminar Sponsored by the UN Institute for Training and Research (UNITAR) and the Ministry for Research and Technology of the Federal Republic of Germany. </a:t>
            </a:r>
            <a:r>
              <a:rPr lang="en-US" sz="1000" dirty="0" err="1" smtClean="0"/>
              <a:t>Göttingen</a:t>
            </a:r>
            <a:r>
              <a:rPr lang="en-US" sz="1000" dirty="0" smtClean="0"/>
              <a:t>. pp. 119–138.</a:t>
            </a:r>
            <a:endParaRPr lang="ko-KR" altLang="en-US" sz="1000" dirty="0" smtClean="0"/>
          </a:p>
          <a:p>
            <a:pPr marL="82550" indent="-82550">
              <a:buFont typeface="Arial" pitchFamily="34" charset="0"/>
              <a:buChar char="•"/>
            </a:pPr>
            <a:r>
              <a:rPr lang="en-US" sz="1000" dirty="0" err="1" smtClean="0"/>
              <a:t>Caillé</a:t>
            </a:r>
            <a:r>
              <a:rPr lang="en-US" sz="1000" dirty="0" smtClean="0"/>
              <a:t>, A., 2019. </a:t>
            </a:r>
            <a:r>
              <a:rPr lang="en-US" sz="1000" dirty="0" err="1" smtClean="0"/>
              <a:t>Convivialism</a:t>
            </a:r>
            <a:r>
              <a:rPr lang="en-US" sz="1000" dirty="0" smtClean="0"/>
              <a:t>. In: Kothari, A., </a:t>
            </a:r>
            <a:r>
              <a:rPr lang="en-US" sz="1000" dirty="0" err="1" smtClean="0"/>
              <a:t>Salleh</a:t>
            </a:r>
            <a:r>
              <a:rPr lang="en-US" sz="1000" dirty="0" smtClean="0"/>
              <a:t>, A., Escobar, A., </a:t>
            </a:r>
            <a:r>
              <a:rPr lang="en-US" sz="1000" dirty="0" err="1" smtClean="0"/>
              <a:t>Demaria</a:t>
            </a:r>
            <a:r>
              <a:rPr lang="en-US" sz="1000" dirty="0" smtClean="0"/>
              <a:t>, F., Acosta, A. (Eds.), </a:t>
            </a:r>
            <a:r>
              <a:rPr lang="en-US" sz="1000" dirty="0" err="1" smtClean="0"/>
              <a:t>Pluriverse</a:t>
            </a:r>
            <a:r>
              <a:rPr lang="en-US" sz="1000" dirty="0" smtClean="0"/>
              <a:t>: A Post-Development Dictionary. </a:t>
            </a:r>
            <a:r>
              <a:rPr lang="en-US" sz="1000" dirty="0" err="1" smtClean="0"/>
              <a:t>Tulika</a:t>
            </a:r>
            <a:r>
              <a:rPr lang="en-US" sz="1000" dirty="0" smtClean="0"/>
              <a:t> Books, New Delhi, India, </a:t>
            </a:r>
            <a:r>
              <a:rPr lang="fr-RE" sz="1000" dirty="0" smtClean="0"/>
              <a:t>pp. 340.</a:t>
            </a:r>
            <a:endParaRPr lang="ko-KR" altLang="en-US" sz="1000" dirty="0" smtClean="0"/>
          </a:p>
          <a:p>
            <a:pPr marL="82550" indent="-82550">
              <a:buFont typeface="Arial" pitchFamily="34" charset="0"/>
              <a:buChar char="•"/>
            </a:pPr>
            <a:r>
              <a:rPr lang="fr-RE" sz="1000" dirty="0" smtClean="0"/>
              <a:t>Caillé, A., 2015. Le Convivialisme En Dix questions : Un Nouvel Imaginaire Politique. </a:t>
            </a:r>
            <a:r>
              <a:rPr lang="en-US" sz="1000" dirty="0" smtClean="0"/>
              <a:t>Le </a:t>
            </a:r>
            <a:r>
              <a:rPr lang="en-US" sz="1000" dirty="0" err="1" smtClean="0"/>
              <a:t>Bord</a:t>
            </a:r>
            <a:r>
              <a:rPr lang="en-US" sz="1000" dirty="0" smtClean="0"/>
              <a:t> de </a:t>
            </a:r>
            <a:r>
              <a:rPr lang="en-US" sz="1000" dirty="0" err="1" smtClean="0"/>
              <a:t>l'eau</a:t>
            </a:r>
            <a:r>
              <a:rPr lang="en-US" sz="1000" dirty="0" smtClean="0"/>
              <a:t>, Paris.</a:t>
            </a:r>
            <a:endParaRPr lang="ko-KR" altLang="en-US" sz="1000" dirty="0" smtClean="0"/>
          </a:p>
          <a:p>
            <a:pPr marL="82550" indent="-82550">
              <a:buFont typeface="Arial" pitchFamily="34" charset="0"/>
              <a:buChar char="•"/>
            </a:pPr>
            <a:r>
              <a:rPr lang="en-US" sz="1000" dirty="0" smtClean="0"/>
              <a:t>Catton, W.R., 1980. Overshoot : the Ecological Basis of Revolutionary Change. University of Illinois Press, Urbana and Chicago.</a:t>
            </a:r>
            <a:endParaRPr lang="ko-KR" altLang="en-US" sz="1000" dirty="0" smtClean="0"/>
          </a:p>
          <a:p>
            <a:pPr marL="82550" indent="-82550">
              <a:buFont typeface="Arial" pitchFamily="34" charset="0"/>
              <a:buChar char="•"/>
            </a:pPr>
            <a:r>
              <a:rPr lang="en-US" sz="1000" dirty="0" err="1" smtClean="0"/>
              <a:t>Chertow</a:t>
            </a:r>
            <a:r>
              <a:rPr lang="en-US" sz="1000" dirty="0" smtClean="0"/>
              <a:t>, M.R., 2000. Industrial symbiosis: literature and taxonomy. </a:t>
            </a:r>
            <a:r>
              <a:rPr lang="fr-RE" sz="1000" dirty="0" smtClean="0"/>
              <a:t>Annu. Rev. Energy Environ. 25, 313–337. https://doi.org/10.1146/annurev.energy.25.1.313.</a:t>
            </a:r>
            <a:endParaRPr lang="ko-KR" altLang="en-US" sz="1000" dirty="0" smtClean="0"/>
          </a:p>
          <a:p>
            <a:pPr marL="82550" indent="-82550">
              <a:buFont typeface="Arial" pitchFamily="34" charset="0"/>
              <a:buChar char="•"/>
            </a:pPr>
            <a:r>
              <a:rPr lang="en-US" sz="1000" dirty="0" smtClean="0"/>
              <a:t>Commoner, B., 1971. The Closing Circle: Nature, Man, and Technology. Bantam Books, New York.</a:t>
            </a:r>
            <a:endParaRPr lang="ko-KR" altLang="en-US" sz="1000" dirty="0" smtClean="0"/>
          </a:p>
          <a:p>
            <a:pPr marL="82550" indent="-82550">
              <a:buFont typeface="Arial" pitchFamily="34" charset="0"/>
              <a:buChar char="•"/>
            </a:pPr>
            <a:r>
              <a:rPr lang="en-US" sz="1000" dirty="0" err="1" smtClean="0"/>
              <a:t>Côté</a:t>
            </a:r>
            <a:r>
              <a:rPr lang="en-US" sz="1000" dirty="0" smtClean="0"/>
              <a:t>, R.P., Cohen-Rosenthal, E., 1998. Designing eco-industrial parks: a synthesis of some experiences. J. Clean. Prod. 6, 181–188. </a:t>
            </a:r>
            <a:r>
              <a:rPr lang="en-US" sz="1000" u="sng" dirty="0" smtClean="0">
                <a:hlinkClick r:id="rId5"/>
              </a:rPr>
              <a:t>https://doi.org/10.1016/S0959-6526(98)</a:t>
            </a:r>
            <a:r>
              <a:rPr lang="en-US" sz="1000" dirty="0" smtClean="0"/>
              <a:t> 00029-8.</a:t>
            </a:r>
            <a:endParaRPr lang="ko-KR" altLang="en-US" sz="1000" dirty="0" smtClean="0"/>
          </a:p>
          <a:p>
            <a:pPr marL="82550" indent="-82550">
              <a:buFont typeface="Arial" pitchFamily="34" charset="0"/>
              <a:buChar char="•"/>
            </a:pPr>
            <a:r>
              <a:rPr lang="en-US" sz="1000" dirty="0" smtClean="0"/>
              <a:t>Daly, H.E., 1977. Steady-State Economics. W.H. Freeman, San Francisco.</a:t>
            </a:r>
            <a:endParaRPr lang="ko-KR" altLang="en-US" sz="1000" dirty="0" smtClean="0"/>
          </a:p>
          <a:p>
            <a:pPr marL="82550" indent="-82550">
              <a:buFont typeface="Arial" pitchFamily="34" charset="0"/>
              <a:buChar char="•"/>
            </a:pPr>
            <a:r>
              <a:rPr lang="fr-RE" sz="1000" dirty="0" smtClean="0"/>
              <a:t>Delannoy, I., 2017. L'économie symbiotique : Régénérer La Planète. l'économie et la société, Actes Sud.</a:t>
            </a:r>
            <a:endParaRPr lang="ko-KR" altLang="en-US" sz="1000" dirty="0" smtClean="0"/>
          </a:p>
          <a:p>
            <a:pPr marL="82550" indent="-82550">
              <a:buFont typeface="Arial" pitchFamily="34" charset="0"/>
              <a:buChar char="•"/>
            </a:pPr>
            <a:r>
              <a:rPr lang="fr-RE" sz="1000" dirty="0" smtClean="0"/>
              <a:t>Ehrlich, P.R., 1968. </a:t>
            </a:r>
            <a:r>
              <a:rPr lang="en-US" sz="1000" dirty="0" smtClean="0"/>
              <a:t>The Population Bomb. </a:t>
            </a:r>
            <a:r>
              <a:rPr lang="en-US" sz="1000" dirty="0" err="1" smtClean="0"/>
              <a:t>Ballantine</a:t>
            </a:r>
            <a:r>
              <a:rPr lang="en-US" sz="1000" dirty="0" smtClean="0"/>
              <a:t> Books, New York.</a:t>
            </a:r>
            <a:endParaRPr lang="ko-KR" altLang="en-US" sz="1000" dirty="0" smtClean="0"/>
          </a:p>
          <a:p>
            <a:pPr marL="82550" indent="-82550">
              <a:buFont typeface="Arial" pitchFamily="34" charset="0"/>
              <a:buChar char="•"/>
            </a:pPr>
            <a:r>
              <a:rPr lang="en-US" sz="1000" dirty="0" err="1" smtClean="0"/>
              <a:t>Felber</a:t>
            </a:r>
            <a:r>
              <a:rPr lang="en-US" sz="1000" dirty="0" smtClean="0"/>
              <a:t>, C., 2015. Change Everything: Creating an Economy for the Common Good. ZED Books.</a:t>
            </a:r>
            <a:endParaRPr lang="ko-KR" altLang="en-US" sz="1000" dirty="0" smtClean="0"/>
          </a:p>
          <a:p>
            <a:pPr marL="82550" indent="-82550">
              <a:buFont typeface="Arial" pitchFamily="34" charset="0"/>
              <a:buChar char="•"/>
            </a:pPr>
            <a:r>
              <a:rPr lang="en-US" sz="1000" dirty="0" err="1" smtClean="0"/>
              <a:t>Frenken</a:t>
            </a:r>
            <a:r>
              <a:rPr lang="en-US" sz="1000" dirty="0" smtClean="0"/>
              <a:t>, K., 2017. Political economies and environmental futures for the sharing economy. Philos. Trans. R. Soc. A Math. </a:t>
            </a:r>
            <a:r>
              <a:rPr lang="fr-RE" sz="1000" dirty="0" smtClean="0"/>
              <a:t>Phys. Eng. Sci. 375. </a:t>
            </a:r>
            <a:r>
              <a:rPr lang="fr-RE" sz="1000" u="sng" dirty="0" smtClean="0">
                <a:hlinkClick r:id="rId4"/>
              </a:rPr>
              <a:t>https://doi.org/10</a:t>
            </a:r>
            <a:r>
              <a:rPr lang="fr-RE" sz="1000" dirty="0" smtClean="0"/>
              <a:t>. 1098/rsta.2016.0367.</a:t>
            </a:r>
            <a:endParaRPr lang="ko-KR" altLang="en-US" sz="1000" dirty="0" smtClean="0"/>
          </a:p>
          <a:p>
            <a:pPr marL="82550" indent="-82550">
              <a:buFont typeface="Arial" pitchFamily="34" charset="0"/>
              <a:buChar char="•"/>
            </a:pPr>
            <a:r>
              <a:rPr lang="fr-RE" sz="1000" dirty="0" smtClean="0"/>
              <a:t>Frosch, R.A., Gallopoulos, N.E., 1989. </a:t>
            </a:r>
            <a:r>
              <a:rPr lang="en-US" sz="1000" dirty="0" smtClean="0"/>
              <a:t>Strategies for manufacturing. Sci. Am. 261, 144–152. https://doi.org/10.1038/scientificamerican0989-144.</a:t>
            </a:r>
            <a:endParaRPr lang="ko-KR" altLang="en-US" sz="1000" dirty="0" smtClean="0"/>
          </a:p>
          <a:p>
            <a:pPr marL="82550" indent="-82550">
              <a:buFont typeface="Arial" pitchFamily="34" charset="0"/>
              <a:buChar char="•"/>
            </a:pPr>
            <a:r>
              <a:rPr lang="en-US" sz="1000" dirty="0" smtClean="0"/>
              <a:t>Fullerton, J., 2015. Regenerative Capitalism: How Universal Principles and Patterns Will Shape Our New Economy. Capital Institute.</a:t>
            </a:r>
            <a:endParaRPr lang="ko-KR" altLang="en-US" sz="1000" dirty="0" smtClean="0"/>
          </a:p>
          <a:p>
            <a:pPr>
              <a:buFont typeface="Arial" pitchFamily="34" charset="0"/>
              <a:buChar char="•"/>
            </a:pPr>
            <a:endParaRPr lang="ko-KR" altLang="en-US" sz="1000" dirty="0" smtClean="0"/>
          </a:p>
          <a:p>
            <a:pPr>
              <a:buFont typeface="Arial" pitchFamily="34" charset="0"/>
              <a:buChar char="•"/>
            </a:pPr>
            <a:endParaRPr lang="ko-KR" alt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2"/>
          </p:nvPr>
        </p:nvSpPr>
        <p:spPr/>
        <p:txBody>
          <a:bodyPr/>
          <a:lstStyle/>
          <a:p>
            <a:fld id="{37754FDC-5BE8-4A2F-B273-A8AC8052C6FA}" type="slidenum">
              <a:rPr lang="ko-KR" altLang="en-US" smtClean="0"/>
              <a:pPr/>
              <a:t>6</a:t>
            </a:fld>
            <a:endParaRPr lang="ko-KR" altLang="en-US"/>
          </a:p>
        </p:txBody>
      </p:sp>
      <p:sp>
        <p:nvSpPr>
          <p:cNvPr id="3" name="TextBox 2"/>
          <p:cNvSpPr txBox="1"/>
          <p:nvPr/>
        </p:nvSpPr>
        <p:spPr>
          <a:xfrm>
            <a:off x="428596" y="285728"/>
            <a:ext cx="8358246" cy="6247864"/>
          </a:xfrm>
          <a:prstGeom prst="rect">
            <a:avLst/>
          </a:prstGeom>
          <a:noFill/>
        </p:spPr>
        <p:txBody>
          <a:bodyPr wrap="square" rtlCol="0">
            <a:spAutoFit/>
          </a:bodyPr>
          <a:lstStyle/>
          <a:p>
            <a:pPr marL="82550" indent="-82550">
              <a:buFont typeface="Wingdings" pitchFamily="2" charset="2"/>
              <a:buChar char="§"/>
            </a:pPr>
            <a:r>
              <a:rPr lang="en-US" sz="1000" dirty="0" err="1" smtClean="0"/>
              <a:t>Geiser</a:t>
            </a:r>
            <a:r>
              <a:rPr lang="en-US" sz="1000" dirty="0" smtClean="0"/>
              <a:t>, K., 2001. Materials Matter: Toward a Sustainable Materials Policy. MIT Press, Cambridge, Massachusetts.</a:t>
            </a:r>
            <a:endParaRPr lang="ko-KR" altLang="en-US" sz="1000" dirty="0" smtClean="0"/>
          </a:p>
          <a:p>
            <a:pPr marL="82550" indent="-82550">
              <a:buFont typeface="Wingdings" pitchFamily="2" charset="2"/>
              <a:buChar char="§"/>
            </a:pPr>
            <a:r>
              <a:rPr lang="en-US" sz="1000" dirty="0" err="1" smtClean="0"/>
              <a:t>Georgescu-Roegen</a:t>
            </a:r>
            <a:r>
              <a:rPr lang="en-US" sz="1000" dirty="0" smtClean="0"/>
              <a:t>, N., 1971. The Entropy Law and the Economic Process. Harvard University Press, </a:t>
            </a:r>
            <a:r>
              <a:rPr lang="en-US" sz="1000" dirty="0" err="1" smtClean="0"/>
              <a:t>BostonMA</a:t>
            </a:r>
            <a:r>
              <a:rPr lang="en-US" sz="1000" dirty="0" smtClean="0"/>
              <a:t>.</a:t>
            </a:r>
            <a:endParaRPr lang="ko-KR" altLang="en-US" sz="1000" dirty="0" smtClean="0"/>
          </a:p>
          <a:p>
            <a:pPr marL="82550" indent="-82550">
              <a:buFont typeface="Wingdings" pitchFamily="2" charset="2"/>
              <a:buChar char="§"/>
            </a:pPr>
            <a:r>
              <a:rPr lang="en-US" sz="1000" dirty="0" err="1" smtClean="0"/>
              <a:t>Goedkoop</a:t>
            </a:r>
            <a:r>
              <a:rPr lang="en-US" sz="1000" dirty="0" smtClean="0"/>
              <a:t>, M.J., van </a:t>
            </a:r>
            <a:r>
              <a:rPr lang="en-US" sz="1000" dirty="0" err="1" smtClean="0"/>
              <a:t>Halen</a:t>
            </a:r>
            <a:r>
              <a:rPr lang="en-US" sz="1000" dirty="0" smtClean="0"/>
              <a:t>, C.J.G., </a:t>
            </a:r>
            <a:r>
              <a:rPr lang="en-US" sz="1000" dirty="0" err="1" smtClean="0"/>
              <a:t>te</a:t>
            </a:r>
            <a:r>
              <a:rPr lang="en-US" sz="1000" dirty="0" smtClean="0"/>
              <a:t> </a:t>
            </a:r>
            <a:r>
              <a:rPr lang="en-US" sz="1000" dirty="0" err="1" smtClean="0"/>
              <a:t>Riele</a:t>
            </a:r>
            <a:r>
              <a:rPr lang="en-US" sz="1000" dirty="0" smtClean="0"/>
              <a:t>, H.R.M., </a:t>
            </a:r>
            <a:r>
              <a:rPr lang="en-US" sz="1000" dirty="0" err="1" smtClean="0"/>
              <a:t>Rommens</a:t>
            </a:r>
            <a:r>
              <a:rPr lang="en-US" sz="1000" dirty="0" smtClean="0"/>
              <a:t>, P.J.M., 1999. Product Service Systems. Ecological and Economic Basics, The Hague.</a:t>
            </a:r>
            <a:endParaRPr lang="ko-KR" altLang="en-US" sz="1000" dirty="0" smtClean="0"/>
          </a:p>
          <a:p>
            <a:pPr marL="82550" indent="-82550">
              <a:buFont typeface="Wingdings" pitchFamily="2" charset="2"/>
              <a:buChar char="§"/>
            </a:pPr>
            <a:r>
              <a:rPr lang="en-US" sz="1000" dirty="0" err="1" smtClean="0"/>
              <a:t>Gorz</a:t>
            </a:r>
            <a:r>
              <a:rPr lang="en-US" sz="1000" dirty="0" smtClean="0"/>
              <a:t>, A., 1980. Ecology as Politics. South End Press, Boston.</a:t>
            </a:r>
            <a:endParaRPr lang="ko-KR" altLang="en-US" sz="1000" dirty="0" smtClean="0"/>
          </a:p>
          <a:p>
            <a:pPr marL="82550" indent="-82550">
              <a:buFont typeface="Wingdings" pitchFamily="2" charset="2"/>
              <a:buChar char="§"/>
            </a:pPr>
            <a:r>
              <a:rPr lang="en-US" sz="1000" dirty="0" smtClean="0"/>
              <a:t>Government of Ecuador, 2008. </a:t>
            </a:r>
            <a:r>
              <a:rPr lang="en-US" sz="1000" dirty="0" err="1" smtClean="0"/>
              <a:t>Constitución</a:t>
            </a:r>
            <a:r>
              <a:rPr lang="en-US" sz="1000" dirty="0" smtClean="0"/>
              <a:t> de la </a:t>
            </a:r>
            <a:r>
              <a:rPr lang="en-US" sz="1000" dirty="0" err="1" smtClean="0"/>
              <a:t>República</a:t>
            </a:r>
            <a:r>
              <a:rPr lang="en-US" sz="1000" dirty="0" smtClean="0"/>
              <a:t> del Ecuador. </a:t>
            </a:r>
            <a:r>
              <a:rPr lang="en-US" sz="1000" dirty="0" err="1" smtClean="0"/>
              <a:t>Asamblea</a:t>
            </a:r>
            <a:r>
              <a:rPr lang="en-US" sz="1000" dirty="0" smtClean="0"/>
              <a:t> </a:t>
            </a:r>
            <a:r>
              <a:rPr lang="en-US" sz="1000" dirty="0" err="1" smtClean="0"/>
              <a:t>Constituyente</a:t>
            </a:r>
            <a:r>
              <a:rPr lang="en-US" sz="1000" dirty="0" smtClean="0"/>
              <a:t> del Ecuador, </a:t>
            </a:r>
            <a:r>
              <a:rPr lang="en-US" sz="1000" dirty="0" err="1" smtClean="0"/>
              <a:t>Montecristi</a:t>
            </a:r>
            <a:r>
              <a:rPr lang="en-US" sz="1000" dirty="0" smtClean="0"/>
              <a:t>, Ecuador.</a:t>
            </a:r>
            <a:endParaRPr lang="ko-KR" altLang="en-US" sz="1000" dirty="0" smtClean="0"/>
          </a:p>
          <a:p>
            <a:pPr marL="82550" indent="-82550">
              <a:buFont typeface="Wingdings" pitchFamily="2" charset="2"/>
              <a:buChar char="§"/>
            </a:pPr>
            <a:r>
              <a:rPr lang="en-US" sz="1000" dirty="0" smtClean="0"/>
              <a:t>Government of Japan, 2000. Fundamental Law for Establishing a Sound Material-Cycle Society. Tokyo, Japan.</a:t>
            </a:r>
            <a:endParaRPr lang="ko-KR" altLang="en-US" sz="1000" dirty="0" smtClean="0"/>
          </a:p>
          <a:p>
            <a:pPr marL="82550" indent="-82550">
              <a:buFont typeface="Wingdings" pitchFamily="2" charset="2"/>
              <a:buChar char="§"/>
            </a:pPr>
            <a:r>
              <a:rPr lang="en-US" sz="1000" dirty="0" smtClean="0"/>
              <a:t>Guide, V.D.R., Harrison, T.P., Van </a:t>
            </a:r>
            <a:r>
              <a:rPr lang="en-US" sz="1000" dirty="0" err="1" smtClean="0"/>
              <a:t>Wassenhove</a:t>
            </a:r>
            <a:r>
              <a:rPr lang="en-US" sz="1000" dirty="0" smtClean="0"/>
              <a:t>, L.N., 2003. The challenge of closed-loop supply chains. Interfaces (Providence) 33, 2–6.</a:t>
            </a:r>
            <a:endParaRPr lang="ko-KR" altLang="en-US" sz="1000" dirty="0" smtClean="0"/>
          </a:p>
          <a:p>
            <a:pPr marL="82550" indent="-82550">
              <a:buFont typeface="Wingdings" pitchFamily="2" charset="2"/>
              <a:buChar char="§"/>
            </a:pPr>
            <a:r>
              <a:rPr lang="en-US" sz="1000" dirty="0" smtClean="0"/>
              <a:t>Hardin, G., 1968. The tragedy of the commons. </a:t>
            </a:r>
            <a:r>
              <a:rPr lang="fr-RE" sz="1000" dirty="0" smtClean="0"/>
              <a:t>Science 162, 1243–1248. https://doi.org/10.1126/SCIENCE.162.3859.1243.</a:t>
            </a:r>
            <a:endParaRPr lang="ko-KR" altLang="en-US" sz="1000" dirty="0" smtClean="0"/>
          </a:p>
          <a:p>
            <a:pPr marL="82550" indent="-82550">
              <a:buFont typeface="Wingdings" pitchFamily="2" charset="2"/>
              <a:buChar char="§"/>
            </a:pPr>
            <a:r>
              <a:rPr lang="en-US" sz="1000" dirty="0" err="1" smtClean="0"/>
              <a:t>Hawken</a:t>
            </a:r>
            <a:r>
              <a:rPr lang="en-US" sz="1000" dirty="0" smtClean="0"/>
              <a:t>, P., </a:t>
            </a:r>
            <a:r>
              <a:rPr lang="en-US" sz="1000" dirty="0" err="1" smtClean="0"/>
              <a:t>Lovins</a:t>
            </a:r>
            <a:r>
              <a:rPr lang="en-US" sz="1000" dirty="0" smtClean="0"/>
              <a:t>, A.B., </a:t>
            </a:r>
            <a:r>
              <a:rPr lang="en-US" sz="1000" dirty="0" err="1" smtClean="0"/>
              <a:t>Lovins</a:t>
            </a:r>
            <a:r>
              <a:rPr lang="en-US" sz="1000" dirty="0" smtClean="0"/>
              <a:t>, L.H., 1999. Natural Capitalism : Creating the Next Industrial Revolution. Little, Brown and Co.</a:t>
            </a:r>
            <a:endParaRPr lang="ko-KR" altLang="en-US" sz="1000" dirty="0" smtClean="0"/>
          </a:p>
          <a:p>
            <a:pPr marL="82550" indent="-82550">
              <a:buFont typeface="Wingdings" pitchFamily="2" charset="2"/>
              <a:buChar char="§"/>
            </a:pPr>
            <a:r>
              <a:rPr lang="en-US" sz="1000" dirty="0" smtClean="0"/>
              <a:t>Holcomb, R.W., 1970. Waste-water treatment: the tide is turning. Science (80-.) 169, 457–459. https://doi.org/10.1126/science.169.3944.457.</a:t>
            </a:r>
            <a:endParaRPr lang="ko-KR" altLang="en-US" sz="1000" dirty="0" smtClean="0"/>
          </a:p>
          <a:p>
            <a:pPr marL="82550" indent="-82550">
              <a:buFont typeface="Wingdings" pitchFamily="2" charset="2"/>
              <a:buChar char="§"/>
            </a:pPr>
            <a:r>
              <a:rPr lang="en-US" sz="1000" dirty="0" smtClean="0"/>
              <a:t>Hopkins, R., 2008. The Transition Handbook From Oil Dependency to Local Resilience. Green Books, Foxhole, Devon.</a:t>
            </a:r>
            <a:endParaRPr lang="ko-KR" altLang="en-US" sz="1000" dirty="0" smtClean="0"/>
          </a:p>
          <a:p>
            <a:pPr marL="82550" indent="-82550">
              <a:buFont typeface="Wingdings" pitchFamily="2" charset="2"/>
              <a:buChar char="§"/>
            </a:pPr>
            <a:r>
              <a:rPr lang="en-US" sz="1000" dirty="0" smtClean="0"/>
              <a:t>Hughes, D.E., 1975. Biological aspects of recycling. J. R. Soc. Arts 123, 114–125.</a:t>
            </a:r>
            <a:endParaRPr lang="ko-KR" altLang="en-US" sz="1000" dirty="0" smtClean="0"/>
          </a:p>
          <a:p>
            <a:pPr marL="82550" indent="-82550">
              <a:buFont typeface="Wingdings" pitchFamily="2" charset="2"/>
              <a:buChar char="§"/>
            </a:pPr>
            <a:r>
              <a:rPr lang="en-US" sz="1000" dirty="0" err="1" smtClean="0"/>
              <a:t>Illich</a:t>
            </a:r>
            <a:r>
              <a:rPr lang="en-US" sz="1000" dirty="0" smtClean="0"/>
              <a:t>, I., 1973. Tools For Conviviality. Harper &amp; Row, New York </a:t>
            </a:r>
            <a:r>
              <a:rPr lang="en-US" sz="1000" u="sng" dirty="0" smtClean="0">
                <a:hlinkClick r:id="rId2"/>
              </a:rPr>
              <a:t>https://doi.org/</a:t>
            </a:r>
            <a:r>
              <a:rPr lang="en-US" sz="1000" dirty="0" smtClean="0"/>
              <a:t> </a:t>
            </a:r>
            <a:r>
              <a:rPr lang="en-US" sz="1000" dirty="0" err="1" smtClean="0"/>
              <a:t>WorldPerspectives,VolumeForty</a:t>
            </a:r>
            <a:r>
              <a:rPr lang="en-US" sz="1000" dirty="0" smtClean="0"/>
              <a:t>-seven.</a:t>
            </a:r>
            <a:endParaRPr lang="ko-KR" altLang="en-US" sz="1000" dirty="0" smtClean="0"/>
          </a:p>
          <a:p>
            <a:pPr marL="82550" indent="-82550">
              <a:buFont typeface="Wingdings" pitchFamily="2" charset="2"/>
              <a:buChar char="§"/>
            </a:pPr>
            <a:r>
              <a:rPr lang="en-US" sz="1000" dirty="0" smtClean="0"/>
              <a:t>Irwin, T., 2015. Transition design: a proposal for a new area of design practice, study, and research. Des. Cult. 7, 229–246. https://doi.org/10.1080/17547075.2015.1051829.</a:t>
            </a:r>
            <a:endParaRPr lang="ko-KR" altLang="en-US" sz="1000" dirty="0" smtClean="0"/>
          </a:p>
          <a:p>
            <a:pPr marL="82550" indent="-82550">
              <a:buFont typeface="Wingdings" pitchFamily="2" charset="2"/>
              <a:buChar char="§"/>
            </a:pPr>
            <a:r>
              <a:rPr lang="en-US" sz="1000" dirty="0" smtClean="0"/>
              <a:t>Jackson, T., 2016. Prosperity Without growth : Foundations for the Economy of Tomorrow, 2nd </a:t>
            </a:r>
            <a:r>
              <a:rPr lang="en-US" sz="1000" dirty="0" err="1" smtClean="0"/>
              <a:t>editio</a:t>
            </a:r>
            <a:r>
              <a:rPr lang="en-US" sz="1000" dirty="0" smtClean="0"/>
              <a:t>. ed. </a:t>
            </a:r>
            <a:r>
              <a:rPr lang="en-US" sz="1000" dirty="0" err="1" smtClean="0"/>
              <a:t>Routledge</a:t>
            </a:r>
            <a:r>
              <a:rPr lang="en-US" sz="1000" dirty="0" smtClean="0"/>
              <a:t>, London.</a:t>
            </a:r>
            <a:endParaRPr lang="ko-KR" altLang="en-US" sz="1000" dirty="0" smtClean="0"/>
          </a:p>
          <a:p>
            <a:pPr marL="82550" indent="-82550">
              <a:buFont typeface="Wingdings" pitchFamily="2" charset="2"/>
              <a:buChar char="§"/>
            </a:pPr>
            <a:r>
              <a:rPr lang="en-US" sz="1000" dirty="0" smtClean="0"/>
              <a:t>Japanese Ministry of the Environment, 2018. Annual Report on the Environment, the Sound Material-Cycle Society and Biodiversity in Japan 2018. Tokyo, Japan.</a:t>
            </a:r>
            <a:endParaRPr lang="ko-KR" altLang="en-US" sz="1000" dirty="0" smtClean="0"/>
          </a:p>
          <a:p>
            <a:pPr marL="82550" indent="-82550">
              <a:buFont typeface="Wingdings" pitchFamily="2" charset="2"/>
              <a:buChar char="§"/>
            </a:pPr>
            <a:r>
              <a:rPr lang="fr-RE" sz="1000" dirty="0" smtClean="0"/>
              <a:t>Kothari, A., Demaria, F., Acosta, A., 2014. </a:t>
            </a:r>
            <a:r>
              <a:rPr lang="en-US" sz="1000" dirty="0" err="1" smtClean="0"/>
              <a:t>Buen</a:t>
            </a:r>
            <a:r>
              <a:rPr lang="en-US" sz="1000" dirty="0" smtClean="0"/>
              <a:t> </a:t>
            </a:r>
            <a:r>
              <a:rPr lang="en-US" sz="1000" dirty="0" err="1" smtClean="0"/>
              <a:t>vivir</a:t>
            </a:r>
            <a:r>
              <a:rPr lang="en-US" sz="1000" dirty="0" smtClean="0"/>
              <a:t>, </a:t>
            </a:r>
            <a:r>
              <a:rPr lang="en-US" sz="1000" dirty="0" err="1" smtClean="0"/>
              <a:t>degrowth</a:t>
            </a:r>
            <a:r>
              <a:rPr lang="en-US" sz="1000" dirty="0" smtClean="0"/>
              <a:t> and ecological </a:t>
            </a:r>
            <a:r>
              <a:rPr lang="en-US" sz="1000" dirty="0" err="1" smtClean="0"/>
              <a:t>swaraj</a:t>
            </a:r>
            <a:r>
              <a:rPr lang="en-US" sz="1000" dirty="0" smtClean="0"/>
              <a:t>: alternatives to sustainable development and the green economy. Dev. 57, 362–375. https://doi.org/10.1057/dev.2015.24.</a:t>
            </a:r>
            <a:endParaRPr lang="ko-KR" altLang="en-US" sz="1000" dirty="0" smtClean="0"/>
          </a:p>
          <a:p>
            <a:pPr marL="82550" indent="-82550">
              <a:buFont typeface="Wingdings" pitchFamily="2" charset="2"/>
              <a:buChar char="§"/>
            </a:pPr>
            <a:r>
              <a:rPr lang="en-US" sz="1000" dirty="0" smtClean="0"/>
              <a:t>Kothari, A., </a:t>
            </a:r>
            <a:r>
              <a:rPr lang="en-US" sz="1000" dirty="0" err="1" smtClean="0"/>
              <a:t>Salleh</a:t>
            </a:r>
            <a:r>
              <a:rPr lang="en-US" sz="1000" dirty="0" smtClean="0"/>
              <a:t>, A., Escobar, A., </a:t>
            </a:r>
            <a:r>
              <a:rPr lang="en-US" sz="1000" dirty="0" err="1" smtClean="0"/>
              <a:t>Demaria</a:t>
            </a:r>
            <a:r>
              <a:rPr lang="en-US" sz="1000" dirty="0" smtClean="0"/>
              <a:t>, F., Acosta, A., 2019. </a:t>
            </a:r>
            <a:r>
              <a:rPr lang="en-US" sz="1000" dirty="0" err="1" smtClean="0"/>
              <a:t>Pluriverse</a:t>
            </a:r>
            <a:r>
              <a:rPr lang="en-US" sz="1000" dirty="0" smtClean="0"/>
              <a:t>: a Post-Development Dictionary. </a:t>
            </a:r>
            <a:r>
              <a:rPr lang="en-US" sz="1000" dirty="0" err="1" smtClean="0"/>
              <a:t>Tulika</a:t>
            </a:r>
            <a:r>
              <a:rPr lang="en-US" sz="1000" dirty="0" smtClean="0"/>
              <a:t> Books, New Delhi, India.</a:t>
            </a:r>
            <a:endParaRPr lang="ko-KR" altLang="en-US" sz="1000" dirty="0" smtClean="0"/>
          </a:p>
          <a:p>
            <a:pPr marL="82550" indent="-82550">
              <a:buFont typeface="Wingdings" pitchFamily="2" charset="2"/>
              <a:buChar char="§"/>
            </a:pPr>
            <a:r>
              <a:rPr lang="en-US" sz="1000" dirty="0" err="1" smtClean="0"/>
              <a:t>Kumarappa</a:t>
            </a:r>
            <a:r>
              <a:rPr lang="en-US" sz="1000" dirty="0" smtClean="0"/>
              <a:t>, J.C., 1945. Economy of Permanence: A Quest for a Social Order Based On Non-Violence. </a:t>
            </a:r>
            <a:r>
              <a:rPr lang="fr-RE" sz="1000" dirty="0" smtClean="0"/>
              <a:t>Sarva Seva Sangh Prakashan, Rajghat, Varanasi, India.</a:t>
            </a:r>
            <a:endParaRPr lang="ko-KR" altLang="en-US" sz="1000" dirty="0" smtClean="0"/>
          </a:p>
          <a:p>
            <a:pPr marL="82550" indent="-82550">
              <a:buFont typeface="Wingdings" pitchFamily="2" charset="2"/>
              <a:buChar char="§"/>
            </a:pPr>
            <a:r>
              <a:rPr lang="en-US" sz="1000" dirty="0" err="1" smtClean="0"/>
              <a:t>Latouche</a:t>
            </a:r>
            <a:r>
              <a:rPr lang="en-US" sz="1000" dirty="0" smtClean="0"/>
              <a:t>, S., 2018. The path to </a:t>
            </a:r>
            <a:r>
              <a:rPr lang="en-US" sz="1000" dirty="0" err="1" smtClean="0"/>
              <a:t>degrowth</a:t>
            </a:r>
            <a:r>
              <a:rPr lang="en-US" sz="1000" dirty="0" smtClean="0"/>
              <a:t> for a sustainable society. In: Lehmann, H. (Ed.),</a:t>
            </a:r>
            <a:endParaRPr lang="ko-KR" altLang="en-US" sz="1000" dirty="0" smtClean="0"/>
          </a:p>
          <a:p>
            <a:pPr marL="82550" indent="-82550">
              <a:buFont typeface="Wingdings" pitchFamily="2" charset="2"/>
              <a:buChar char="§"/>
            </a:pPr>
            <a:r>
              <a:rPr lang="en-US" sz="1000" dirty="0" err="1" smtClean="0"/>
              <a:t>Latouche</a:t>
            </a:r>
            <a:r>
              <a:rPr lang="en-US" sz="1000" dirty="0" smtClean="0"/>
              <a:t>, S., 2009. Farewell to Growth. </a:t>
            </a:r>
            <a:r>
              <a:rPr lang="fr-RE" sz="1000" dirty="0" smtClean="0"/>
              <a:t>Polity, CambridgeUK.</a:t>
            </a:r>
            <a:endParaRPr lang="ko-KR" altLang="en-US" sz="1000" dirty="0" smtClean="0"/>
          </a:p>
          <a:p>
            <a:pPr marL="82550" indent="-82550">
              <a:buFont typeface="Wingdings" pitchFamily="2" charset="2"/>
              <a:buChar char="§"/>
            </a:pPr>
            <a:r>
              <a:rPr lang="en-US" sz="1000" dirty="0" err="1" smtClean="0"/>
              <a:t>Levick</a:t>
            </a:r>
            <a:r>
              <a:rPr lang="en-US" sz="1000" dirty="0" smtClean="0"/>
              <a:t>, R., Davies, D.R., 1975. Resource Recovery From Industrial And Domestic Waste. J. R. Soc. Arts 123, 126–138.</a:t>
            </a:r>
            <a:endParaRPr lang="ko-KR" altLang="en-US" sz="1000" dirty="0" smtClean="0"/>
          </a:p>
          <a:p>
            <a:pPr marL="82550" indent="-82550">
              <a:buFont typeface="Wingdings" pitchFamily="2" charset="2"/>
              <a:buChar char="§"/>
            </a:pPr>
            <a:r>
              <a:rPr lang="en-US" sz="1000" dirty="0" err="1" smtClean="0"/>
              <a:t>Lindhqvist</a:t>
            </a:r>
            <a:r>
              <a:rPr lang="en-US" sz="1000" dirty="0" smtClean="0"/>
              <a:t>, T., 2000. Extended Producer Responsibility in Cleaner Production: Policy Principle to Promote Environmental Improvements of Product Systems. Lund University https://doi.org/http://www.lub.lu.se/luft/diss/tec355.pdf.</a:t>
            </a:r>
            <a:endParaRPr lang="ko-KR" altLang="en-US" sz="1000" dirty="0" smtClean="0"/>
          </a:p>
          <a:p>
            <a:pPr marL="82550" indent="-82550">
              <a:buFont typeface="Wingdings" pitchFamily="2" charset="2"/>
              <a:buChar char="§"/>
            </a:pPr>
            <a:r>
              <a:rPr lang="fr-RE" sz="1000" dirty="0" smtClean="0"/>
              <a:t>Löwy, M., 2011. Ecosocialisme: L'Alternative Radicale a la Catastrophe Ecologique Capitaliste. Mille Et Une Nuits, Paris.</a:t>
            </a:r>
            <a:endParaRPr lang="ko-KR" altLang="en-US" sz="1000" dirty="0" smtClean="0"/>
          </a:p>
          <a:p>
            <a:pPr marL="82550" indent="-82550">
              <a:buFont typeface="Wingdings" pitchFamily="2" charset="2"/>
              <a:buChar char="§"/>
            </a:pPr>
            <a:r>
              <a:rPr lang="en-US" sz="1000" dirty="0" smtClean="0"/>
              <a:t>Lyle, J.T., 1994. Regenerative Design For Sustainable Development. John Wiley, New York USA.</a:t>
            </a:r>
            <a:endParaRPr lang="ko-KR" altLang="en-US" sz="1000" dirty="0" smtClean="0"/>
          </a:p>
          <a:p>
            <a:pPr marL="82550" indent="-82550">
              <a:buFont typeface="Wingdings" pitchFamily="2" charset="2"/>
              <a:buChar char="§"/>
            </a:pPr>
            <a:r>
              <a:rPr lang="en-US" sz="1000" dirty="0" smtClean="0"/>
              <a:t>McDonough, W., </a:t>
            </a:r>
            <a:r>
              <a:rPr lang="en-US" sz="1000" dirty="0" err="1" smtClean="0"/>
              <a:t>Braungart</a:t>
            </a:r>
            <a:r>
              <a:rPr lang="en-US" sz="1000" dirty="0" smtClean="0"/>
              <a:t>, M., 2002. Cradle to Cradle : Remaking the Way We Make Things. North Point Press, New </a:t>
            </a:r>
            <a:r>
              <a:rPr lang="en-US" sz="1000" dirty="0" err="1" smtClean="0"/>
              <a:t>YorkUSA</a:t>
            </a:r>
            <a:r>
              <a:rPr lang="en-US" sz="1000" dirty="0" smtClean="0"/>
              <a:t>.</a:t>
            </a:r>
            <a:endParaRPr lang="ko-KR" altLang="en-US" sz="1000" dirty="0" smtClean="0"/>
          </a:p>
          <a:p>
            <a:pPr marL="82550" indent="-82550">
              <a:buFont typeface="Wingdings" pitchFamily="2" charset="2"/>
              <a:buChar char="§"/>
            </a:pPr>
            <a:r>
              <a:rPr lang="en-US" sz="1000" dirty="0" smtClean="0"/>
              <a:t>Meadows, D.L., Meadows, D.H., Behrens, W., Randers, J., 1972. The Limits to growth: a Report For the Club of Rome's project On the Predicament of Mankind. Universe Books, New York.</a:t>
            </a:r>
            <a:endParaRPr lang="ko-KR" altLang="en-US" sz="1000" dirty="0" smtClean="0"/>
          </a:p>
          <a:p>
            <a:pPr marL="82550" indent="-82550">
              <a:buFont typeface="Wingdings" pitchFamily="2" charset="2"/>
              <a:buChar char="§"/>
            </a:pPr>
            <a:r>
              <a:rPr lang="en-US" sz="1000" dirty="0" err="1" smtClean="0"/>
              <a:t>Mollison</a:t>
            </a:r>
            <a:r>
              <a:rPr lang="en-US" sz="1000" dirty="0" smtClean="0"/>
              <a:t>, B.C., Holmgren, D., 1978. </a:t>
            </a:r>
            <a:r>
              <a:rPr lang="en-US" sz="1000" dirty="0" err="1" smtClean="0"/>
              <a:t>Permaculture</a:t>
            </a:r>
            <a:r>
              <a:rPr lang="en-US" sz="1000" dirty="0" smtClean="0"/>
              <a:t> One : a Perennial Agriculture For Human Settlements. </a:t>
            </a:r>
            <a:r>
              <a:rPr lang="en-US" sz="1000" dirty="0" err="1" smtClean="0"/>
              <a:t>Transworld</a:t>
            </a:r>
            <a:r>
              <a:rPr lang="en-US" sz="1000" dirty="0" smtClean="0"/>
              <a:t> Publishers, Melbourne, Australia.</a:t>
            </a:r>
            <a:endParaRPr lang="ko-KR" altLang="en-US" sz="1000" dirty="0" smtClean="0"/>
          </a:p>
          <a:p>
            <a:pPr marL="82550" indent="-82550">
              <a:buFont typeface="Wingdings" pitchFamily="2" charset="2"/>
              <a:buChar char="§"/>
            </a:pPr>
            <a:r>
              <a:rPr lang="en-US" sz="1000" dirty="0" err="1" smtClean="0"/>
              <a:t>Næss</a:t>
            </a:r>
            <a:r>
              <a:rPr lang="en-US" sz="1000" dirty="0" smtClean="0"/>
              <a:t>, A., </a:t>
            </a:r>
            <a:r>
              <a:rPr lang="en-US" sz="1000" dirty="0" err="1" smtClean="0"/>
              <a:t>Rothernberg</a:t>
            </a:r>
            <a:r>
              <a:rPr lang="en-US" sz="1000" dirty="0" smtClean="0"/>
              <a:t>, D., 1989. Ecology, Community, and Lifestyle : Outline of an </a:t>
            </a:r>
            <a:r>
              <a:rPr lang="en-US" sz="1000" dirty="0" err="1" smtClean="0"/>
              <a:t>Ecosophy</a:t>
            </a:r>
            <a:r>
              <a:rPr lang="en-US" sz="1000" dirty="0" smtClean="0"/>
              <a:t>. Cambridge University Press, Cambridge, United Kingdom.</a:t>
            </a:r>
            <a:endParaRPr lang="ko-KR" altLang="en-US" sz="1000" dirty="0" smtClean="0"/>
          </a:p>
          <a:p>
            <a:pPr marL="82550" indent="-82550">
              <a:buFont typeface="Wingdings" pitchFamily="2" charset="2"/>
              <a:buChar char="§"/>
            </a:pPr>
            <a:r>
              <a:rPr lang="en-US" sz="1000" dirty="0" smtClean="0"/>
              <a:t>OECD, 2004. Biotechnology for sustainable growth and development. Paris.</a:t>
            </a:r>
            <a:endParaRPr lang="ko-KR" altLang="en-US" sz="1000" dirty="0" smtClean="0"/>
          </a:p>
          <a:p>
            <a:pPr marL="82550" indent="-82550">
              <a:buFont typeface="Wingdings" pitchFamily="2" charset="2"/>
              <a:buChar char="§"/>
            </a:pPr>
            <a:r>
              <a:rPr lang="en-US" sz="1000" dirty="0" err="1" smtClean="0"/>
              <a:t>Papanek</a:t>
            </a:r>
            <a:r>
              <a:rPr lang="en-US" sz="1000" dirty="0" smtClean="0"/>
              <a:t>, V., 1972. Design For the Real World. Academy, Chicago.</a:t>
            </a:r>
            <a:endParaRPr lang="ko-KR" altLang="en-US" sz="1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2"/>
          </p:nvPr>
        </p:nvSpPr>
        <p:spPr/>
        <p:txBody>
          <a:bodyPr/>
          <a:lstStyle/>
          <a:p>
            <a:fld id="{37754FDC-5BE8-4A2F-B273-A8AC8052C6FA}" type="slidenum">
              <a:rPr lang="ko-KR" altLang="en-US" smtClean="0"/>
              <a:pPr/>
              <a:t>7</a:t>
            </a:fld>
            <a:endParaRPr lang="ko-KR" altLang="en-US"/>
          </a:p>
        </p:txBody>
      </p:sp>
      <p:sp>
        <p:nvSpPr>
          <p:cNvPr id="3" name="TextBox 2"/>
          <p:cNvSpPr txBox="1"/>
          <p:nvPr/>
        </p:nvSpPr>
        <p:spPr>
          <a:xfrm>
            <a:off x="357158" y="285728"/>
            <a:ext cx="8143932" cy="4555093"/>
          </a:xfrm>
          <a:prstGeom prst="rect">
            <a:avLst/>
          </a:prstGeom>
          <a:noFill/>
        </p:spPr>
        <p:txBody>
          <a:bodyPr wrap="square" rtlCol="0">
            <a:spAutoFit/>
          </a:bodyPr>
          <a:lstStyle/>
          <a:p>
            <a:pPr marL="82550" indent="-82550">
              <a:buFont typeface="Arial" pitchFamily="34" charset="0"/>
              <a:buChar char="•"/>
            </a:pPr>
            <a:r>
              <a:rPr lang="en-US" sz="1000" dirty="0" smtClean="0"/>
              <a:t>Pauli, G.A., 2010. The Blue economy : 10 years, 100 Innovations, 100 Million Jobs. Paradigm Publications, Taos, New Mexico, USA.</a:t>
            </a:r>
            <a:endParaRPr lang="ko-KR" altLang="en-US" sz="1000" dirty="0" smtClean="0"/>
          </a:p>
          <a:p>
            <a:pPr marL="82550" indent="-82550">
              <a:buFont typeface="Arial" pitchFamily="34" charset="0"/>
              <a:buChar char="•"/>
            </a:pPr>
            <a:r>
              <a:rPr lang="en-US" sz="1000" dirty="0" smtClean="0"/>
              <a:t>Pearce, D.W., Turner, R.K., 1989. Economics of Natural Resources and the Environment. Johns Hopkins University Press, Baltimore.</a:t>
            </a:r>
            <a:endParaRPr lang="ko-KR" altLang="en-US" sz="1000" dirty="0" smtClean="0"/>
          </a:p>
          <a:p>
            <a:pPr marL="82550" indent="-82550">
              <a:buFont typeface="Arial" pitchFamily="34" charset="0"/>
              <a:buChar char="•"/>
            </a:pPr>
            <a:r>
              <a:rPr lang="en-US" sz="1000" dirty="0" smtClean="0"/>
              <a:t>Francis, Pope, 2015. Encyclical Letter </a:t>
            </a:r>
            <a:r>
              <a:rPr lang="en-US" sz="1000" dirty="0" err="1" smtClean="0"/>
              <a:t>Laudato</a:t>
            </a:r>
            <a:r>
              <a:rPr lang="en-US" sz="1000" dirty="0" smtClean="0"/>
              <a:t> Si’ of the Holy Father Francis on Care for Our Common Home. Vatican Press, Vatican City.</a:t>
            </a:r>
            <a:endParaRPr lang="ko-KR" altLang="en-US" sz="1000" dirty="0" smtClean="0"/>
          </a:p>
          <a:p>
            <a:pPr marL="82550" indent="-82550">
              <a:buFont typeface="Arial" pitchFamily="34" charset="0"/>
              <a:buChar char="•"/>
            </a:pPr>
            <a:r>
              <a:rPr lang="en-US" sz="1000" dirty="0" err="1" smtClean="0"/>
              <a:t>Raworth</a:t>
            </a:r>
            <a:r>
              <a:rPr lang="en-US" sz="1000" dirty="0" smtClean="0"/>
              <a:t>, K., 2017. Doughnut economics : Seven Ways to Think Like a 21st-century Economist. Random House UK, London, UK.</a:t>
            </a:r>
            <a:endParaRPr lang="ko-KR" altLang="en-US" sz="1000" dirty="0" smtClean="0"/>
          </a:p>
          <a:p>
            <a:pPr marL="82550" indent="-82550">
              <a:buFont typeface="Arial" pitchFamily="34" charset="0"/>
              <a:buChar char="•"/>
            </a:pPr>
            <a:r>
              <a:rPr lang="en-US" sz="1000" dirty="0" smtClean="0"/>
              <a:t>Rifkin, J., 2013. The Third Industrial Revolution : How Lateral Power is Transforming Energy, the Economy, and the World. Palgrave Macmillan, New York.</a:t>
            </a:r>
            <a:endParaRPr lang="ko-KR" altLang="en-US" sz="1000" dirty="0" smtClean="0"/>
          </a:p>
          <a:p>
            <a:pPr marL="82550" indent="-82550">
              <a:buFont typeface="Arial" pitchFamily="34" charset="0"/>
              <a:buChar char="•"/>
            </a:pPr>
            <a:r>
              <a:rPr lang="en-US" sz="1000" dirty="0" err="1" smtClean="0"/>
              <a:t>Robèrt</a:t>
            </a:r>
            <a:r>
              <a:rPr lang="en-US" sz="1000" dirty="0" smtClean="0"/>
              <a:t>, K.-.H., 2002. The Natural Step story : Seeding a Quiet Revolution. New Society Publishers, </a:t>
            </a:r>
            <a:r>
              <a:rPr lang="en-US" sz="1000" dirty="0" err="1" smtClean="0"/>
              <a:t>Gabriola</a:t>
            </a:r>
            <a:r>
              <a:rPr lang="en-US" sz="1000" dirty="0" smtClean="0"/>
              <a:t> Island, Canada.</a:t>
            </a:r>
            <a:endParaRPr lang="ko-KR" altLang="en-US" sz="1000" dirty="0" smtClean="0"/>
          </a:p>
          <a:p>
            <a:pPr marL="82550" indent="-82550">
              <a:buFont typeface="Arial" pitchFamily="34" charset="0"/>
              <a:buChar char="•"/>
            </a:pPr>
            <a:r>
              <a:rPr lang="en-US" sz="1000" dirty="0" smtClean="0"/>
              <a:t>Rogers, D.S., </a:t>
            </a:r>
            <a:r>
              <a:rPr lang="en-US" sz="1000" dirty="0" err="1" smtClean="0"/>
              <a:t>Tibben-Lembke</a:t>
            </a:r>
            <a:r>
              <a:rPr lang="en-US" sz="1000" dirty="0" smtClean="0"/>
              <a:t>, R.S., 1998. Going backwards: reverse logistics trends and practices. Reverse Logistics Executive Council.</a:t>
            </a:r>
            <a:endParaRPr lang="ko-KR" altLang="en-US" sz="1000" dirty="0" smtClean="0"/>
          </a:p>
          <a:p>
            <a:pPr marL="82550" indent="-82550">
              <a:buFont typeface="Arial" pitchFamily="34" charset="0"/>
              <a:buChar char="•"/>
            </a:pPr>
            <a:r>
              <a:rPr lang="en-US" sz="1000" dirty="0" smtClean="0"/>
              <a:t>Ryan, C.J., </a:t>
            </a:r>
            <a:r>
              <a:rPr lang="en-US" sz="1000" dirty="0" err="1" smtClean="0"/>
              <a:t>Hosken</a:t>
            </a:r>
            <a:r>
              <a:rPr lang="en-US" sz="1000" dirty="0" smtClean="0"/>
              <a:t>, M., Greene, D., 1992. </a:t>
            </a:r>
            <a:r>
              <a:rPr lang="en-US" sz="1000" dirty="0" err="1" smtClean="0"/>
              <a:t>EcoDesign</a:t>
            </a:r>
            <a:r>
              <a:rPr lang="en-US" sz="1000" dirty="0" smtClean="0"/>
              <a:t>: design and the response to the greening of the international market. Des. Stud. 13, 3–22. https://doi.org/10.1016/0142-694X(92)80002-G.</a:t>
            </a:r>
            <a:endParaRPr lang="ko-KR" altLang="en-US" sz="1000" dirty="0" smtClean="0"/>
          </a:p>
          <a:p>
            <a:pPr marL="82550" indent="-82550">
              <a:buFont typeface="Arial" pitchFamily="34" charset="0"/>
              <a:buChar char="•"/>
            </a:pPr>
            <a:r>
              <a:rPr lang="en-US" sz="1000" dirty="0" err="1" smtClean="0"/>
              <a:t>Scharmer</a:t>
            </a:r>
            <a:r>
              <a:rPr lang="en-US" sz="1000" dirty="0" smtClean="0"/>
              <a:t>, O., </a:t>
            </a:r>
            <a:r>
              <a:rPr lang="en-US" sz="1000" dirty="0" err="1" smtClean="0"/>
              <a:t>Kaufer</a:t>
            </a:r>
            <a:r>
              <a:rPr lang="en-US" sz="1000" dirty="0" smtClean="0"/>
              <a:t>, K., 2013. Leading from the Emerging Future: From Ego-System to Eco-System Economies. </a:t>
            </a:r>
            <a:r>
              <a:rPr lang="en-US" sz="1000" dirty="0" err="1" smtClean="0"/>
              <a:t>Berrett</a:t>
            </a:r>
            <a:r>
              <a:rPr lang="en-US" sz="1000" dirty="0" smtClean="0"/>
              <a:t>-Koehler Publishers, San Francisco, California, United States.</a:t>
            </a:r>
            <a:endParaRPr lang="ko-KR" altLang="en-US" sz="1000" dirty="0" smtClean="0"/>
          </a:p>
          <a:p>
            <a:pPr marL="82550" indent="-82550">
              <a:buFont typeface="Arial" pitchFamily="34" charset="0"/>
              <a:buChar char="•"/>
            </a:pPr>
            <a:r>
              <a:rPr lang="en-US" sz="1000" dirty="0" smtClean="0"/>
              <a:t>Schumacher, E.F., 1973. Small is Beautiful a Study of Economics As If People Mattered. Blond &amp; Briggs, New York.</a:t>
            </a:r>
            <a:endParaRPr lang="ko-KR" altLang="en-US" sz="1000" dirty="0" smtClean="0"/>
          </a:p>
          <a:p>
            <a:pPr marL="82550" indent="-82550">
              <a:buFont typeface="Arial" pitchFamily="34" charset="0"/>
              <a:buChar char="•"/>
            </a:pPr>
            <a:r>
              <a:rPr lang="en-US" sz="1000" dirty="0" err="1" smtClean="0"/>
              <a:t>Shumba</a:t>
            </a:r>
            <a:r>
              <a:rPr lang="en-US" sz="1000" dirty="0" smtClean="0"/>
              <a:t>, O., 2011. Commons thinking, ecological intelligence and the ethical and moral framework of </a:t>
            </a:r>
            <a:r>
              <a:rPr lang="en-US" sz="1000" dirty="0" err="1" smtClean="0"/>
              <a:t>Ubuntu</a:t>
            </a:r>
            <a:r>
              <a:rPr lang="en-US" sz="1000" dirty="0" smtClean="0"/>
              <a:t>: an imperative for sustainable development. J. Media </a:t>
            </a:r>
            <a:r>
              <a:rPr lang="en-US" sz="1000" dirty="0" err="1" smtClean="0"/>
              <a:t>Commun</a:t>
            </a:r>
            <a:r>
              <a:rPr lang="en-US" sz="1000" dirty="0" smtClean="0"/>
              <a:t>. Stud. 3, 84–96.</a:t>
            </a:r>
            <a:endParaRPr lang="ko-KR" altLang="en-US" sz="1000" dirty="0" smtClean="0"/>
          </a:p>
          <a:p>
            <a:pPr marL="82550" indent="-82550">
              <a:buFont typeface="Arial" pitchFamily="34" charset="0"/>
              <a:buChar char="•"/>
            </a:pPr>
            <a:r>
              <a:rPr lang="en-US" sz="1000" dirty="0" smtClean="0"/>
              <a:t>Social Circular Economy, 2017. Social Circular Economy – opportunities for people, planet and profit.</a:t>
            </a:r>
            <a:endParaRPr lang="ko-KR" altLang="en-US" sz="1000" dirty="0" smtClean="0"/>
          </a:p>
          <a:p>
            <a:pPr marL="82550" indent="-82550">
              <a:buFont typeface="Arial" pitchFamily="34" charset="0"/>
              <a:buChar char="•"/>
            </a:pPr>
            <a:r>
              <a:rPr lang="en-US" sz="1000" dirty="0" err="1" smtClean="0"/>
              <a:t>Stahel</a:t>
            </a:r>
            <a:r>
              <a:rPr lang="en-US" sz="1000" dirty="0" smtClean="0"/>
              <a:t>, W.R., 2010. The Performance Economy, 2nd. ed. Palgrave Macmillan, New </a:t>
            </a:r>
            <a:r>
              <a:rPr lang="en-US" sz="1000" dirty="0" err="1" smtClean="0"/>
              <a:t>YorkUSA</a:t>
            </a:r>
            <a:r>
              <a:rPr lang="en-US" sz="1000" dirty="0" smtClean="0"/>
              <a:t>.</a:t>
            </a:r>
            <a:endParaRPr lang="ko-KR" altLang="en-US" sz="1000" dirty="0" smtClean="0"/>
          </a:p>
          <a:p>
            <a:pPr marL="82550" indent="-82550">
              <a:buFont typeface="Arial" pitchFamily="34" charset="0"/>
              <a:buChar char="•"/>
            </a:pPr>
            <a:r>
              <a:rPr lang="en-US" sz="1000" dirty="0" err="1" smtClean="0"/>
              <a:t>Tibbs</a:t>
            </a:r>
            <a:r>
              <a:rPr lang="en-US" sz="1000" dirty="0" smtClean="0"/>
              <a:t>, H.B.C., 1993. Industrial ecology: an environmental agenda for industry. </a:t>
            </a:r>
            <a:r>
              <a:rPr lang="fr-RE" sz="1000" dirty="0" smtClean="0"/>
              <a:t>Emeryville, CA, USA.</a:t>
            </a:r>
            <a:endParaRPr lang="ko-KR" altLang="en-US" sz="1000" dirty="0" smtClean="0"/>
          </a:p>
          <a:p>
            <a:pPr marL="82550" indent="-82550">
              <a:buFont typeface="Arial" pitchFamily="34" charset="0"/>
              <a:buChar char="•"/>
            </a:pPr>
            <a:r>
              <a:rPr lang="fr-RE" sz="1000" dirty="0" smtClean="0"/>
              <a:t>Trainer, T., Alexander, S., 2019. </a:t>
            </a:r>
            <a:r>
              <a:rPr lang="en-US" sz="1000" dirty="0" smtClean="0"/>
              <a:t>The simpler way: envisioning a sustainable society in an age of limits. real-world. Econ. Rev. 87, 247–260.</a:t>
            </a:r>
            <a:endParaRPr lang="ko-KR" altLang="en-US" sz="1000" dirty="0" smtClean="0"/>
          </a:p>
          <a:p>
            <a:pPr marL="82550" indent="-82550">
              <a:buFont typeface="Arial" pitchFamily="34" charset="0"/>
              <a:buChar char="•"/>
            </a:pPr>
            <a:r>
              <a:rPr lang="en-US" sz="1000" dirty="0" smtClean="0"/>
              <a:t>UN, 1992. Rio Declaration on environment and development. In: The United Nations Conference on Environment and Development. </a:t>
            </a:r>
            <a:r>
              <a:rPr lang="fr-RE" sz="1000" dirty="0" smtClean="0"/>
              <a:t>Rio de Janeiro, Brazil.</a:t>
            </a:r>
            <a:endParaRPr lang="ko-KR" altLang="en-US" sz="1000" dirty="0" smtClean="0"/>
          </a:p>
          <a:p>
            <a:pPr marL="82550" indent="-82550">
              <a:buFont typeface="Arial" pitchFamily="34" charset="0"/>
              <a:buChar char="•"/>
            </a:pPr>
            <a:r>
              <a:rPr lang="fr-RE" sz="1000" dirty="0" smtClean="0"/>
              <a:t>Unruh, G., 2008. </a:t>
            </a:r>
            <a:r>
              <a:rPr lang="en-US" sz="1000" dirty="0" smtClean="0"/>
              <a:t>The biosphere rules. Harvard </a:t>
            </a:r>
            <a:r>
              <a:rPr lang="en-US" sz="1000" dirty="0" err="1" smtClean="0"/>
              <a:t>Bussiness</a:t>
            </a:r>
            <a:r>
              <a:rPr lang="en-US" sz="1000" dirty="0" smtClean="0"/>
              <a:t> Rev 86, 111–117.</a:t>
            </a:r>
            <a:endParaRPr lang="ko-KR" altLang="en-US" sz="1000" dirty="0" smtClean="0"/>
          </a:p>
          <a:p>
            <a:pPr marL="82550" indent="-82550">
              <a:buFont typeface="Arial" pitchFamily="34" charset="0"/>
              <a:buChar char="•"/>
            </a:pPr>
            <a:r>
              <a:rPr lang="en-US" sz="1000" dirty="0" smtClean="0"/>
              <a:t>Young, S.B., Brady, K., </a:t>
            </a:r>
            <a:r>
              <a:rPr lang="en-US" sz="1000" dirty="0" err="1" smtClean="0"/>
              <a:t>Fava</a:t>
            </a:r>
            <a:r>
              <a:rPr lang="en-US" sz="1000" dirty="0" smtClean="0"/>
              <a:t>, J., Saur, K., 2001. Eco-efficiency and Materials: Foundation Paper by Five Winds International. International Council on Metals and the Environment.</a:t>
            </a:r>
            <a:endParaRPr lang="ko-KR" altLang="en-US" sz="1000" dirty="0" smtClean="0"/>
          </a:p>
          <a:p>
            <a:pPr marL="82550" indent="-82550">
              <a:buFont typeface="Arial" pitchFamily="34" charset="0"/>
              <a:buChar char="•"/>
            </a:pPr>
            <a:r>
              <a:rPr lang="en-US" sz="1000" dirty="0" smtClean="0"/>
              <a:t>Zhang, W., Li, H., An, X., 2011. Ecological Civilization Construction is the Fundamental Way to Develop Low-Carbon economy, in: Energy </a:t>
            </a:r>
            <a:r>
              <a:rPr lang="en-US" sz="1000" dirty="0" err="1" smtClean="0"/>
              <a:t>Procedia</a:t>
            </a:r>
            <a:r>
              <a:rPr lang="en-US" sz="1000" dirty="0" smtClean="0"/>
              <a:t>. Elsevier, pp. 839–843. https://doi.org/10.1016/j.egypro.2011.03.148.</a:t>
            </a:r>
            <a:endParaRPr lang="ko-KR" altLang="en-US" sz="1000" dirty="0" smtClean="0"/>
          </a:p>
          <a:p>
            <a:pPr marL="82550" indent="-82550">
              <a:buFont typeface="Arial" pitchFamily="34" charset="0"/>
              <a:buChar char="•"/>
            </a:pPr>
            <a:endParaRPr lang="ko-KR" alt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fld id="{37754FDC-5BE8-4A2F-B273-A8AC8052C6FA}" type="slidenum">
              <a:rPr lang="ko-KR" altLang="en-US" smtClean="0"/>
              <a:pPr/>
              <a:t>8</a:t>
            </a:fld>
            <a:endParaRPr lang="ko-KR" altLang="en-US"/>
          </a:p>
        </p:txBody>
      </p:sp>
      <p:graphicFrame>
        <p:nvGraphicFramePr>
          <p:cNvPr id="5" name="표 4"/>
          <p:cNvGraphicFramePr>
            <a:graphicFrameLocks noGrp="1"/>
          </p:cNvGraphicFramePr>
          <p:nvPr/>
        </p:nvGraphicFramePr>
        <p:xfrm>
          <a:off x="285720" y="428604"/>
          <a:ext cx="8643998" cy="6309360"/>
        </p:xfrm>
        <a:graphic>
          <a:graphicData uri="http://schemas.openxmlformats.org/drawingml/2006/table">
            <a:tbl>
              <a:tblPr firstRow="1" bandRow="1">
                <a:tableStyleId>{5C22544A-7EE6-4342-B048-85BDC9FD1C3A}</a:tableStyleId>
              </a:tblPr>
              <a:tblGrid>
                <a:gridCol w="530772"/>
                <a:gridCol w="454948"/>
                <a:gridCol w="758246"/>
                <a:gridCol w="606597"/>
                <a:gridCol w="909895"/>
                <a:gridCol w="682421"/>
                <a:gridCol w="985720"/>
                <a:gridCol w="909895"/>
                <a:gridCol w="834070"/>
                <a:gridCol w="1289018"/>
                <a:gridCol w="682416"/>
              </a:tblGrid>
              <a:tr h="370840">
                <a:tc>
                  <a:txBody>
                    <a:bodyPr/>
                    <a:lstStyle/>
                    <a:p>
                      <a:pPr latinLnBrk="1"/>
                      <a:r>
                        <a:rPr lang="ko-KR" altLang="en-US" sz="900" dirty="0" smtClean="0"/>
                        <a:t>순환관</a:t>
                      </a:r>
                      <a:endParaRPr lang="ko-KR" altLang="en-US" sz="900" dirty="0"/>
                    </a:p>
                  </a:txBody>
                  <a:tcPr/>
                </a:tc>
                <a:tc>
                  <a:txBody>
                    <a:bodyPr/>
                    <a:lstStyle/>
                    <a:p>
                      <a:pPr latinLnBrk="1"/>
                      <a:r>
                        <a:rPr lang="ko-KR" altLang="en-US" sz="900" dirty="0" smtClean="0"/>
                        <a:t>복잡도</a:t>
                      </a:r>
                      <a:endParaRPr lang="ko-KR" altLang="en-US" sz="900" dirty="0"/>
                    </a:p>
                  </a:txBody>
                  <a:tcPr/>
                </a:tc>
                <a:tc>
                  <a:txBody>
                    <a:bodyPr/>
                    <a:lstStyle/>
                    <a:p>
                      <a:pPr marL="228600" indent="-228600" latinLnBrk="1">
                        <a:buAutoNum type="alphaLcParenR"/>
                      </a:pPr>
                      <a:r>
                        <a:rPr lang="ko-KR" altLang="en-US" sz="900" baseline="0" dirty="0" smtClean="0"/>
                        <a:t>시간범위</a:t>
                      </a:r>
                      <a:endParaRPr lang="ko-KR" altLang="en-US" sz="900" dirty="0"/>
                    </a:p>
                  </a:txBody>
                  <a:tcPr/>
                </a:tc>
                <a:tc>
                  <a:txBody>
                    <a:bodyPr/>
                    <a:lstStyle/>
                    <a:p>
                      <a:pPr latinLnBrk="1"/>
                      <a:r>
                        <a:rPr lang="en-US" altLang="ko-KR" sz="900" dirty="0" smtClean="0"/>
                        <a:t>b)</a:t>
                      </a:r>
                      <a:r>
                        <a:rPr lang="en-US" altLang="ko-KR" sz="900" baseline="0" dirty="0" smtClean="0"/>
                        <a:t> </a:t>
                      </a:r>
                      <a:r>
                        <a:rPr lang="ko-KR" altLang="en-US" sz="900" baseline="0" dirty="0" smtClean="0"/>
                        <a:t>공간범위</a:t>
                      </a:r>
                      <a:endParaRPr lang="ko-KR" altLang="en-US" sz="900" dirty="0"/>
                    </a:p>
                  </a:txBody>
                  <a:tcPr/>
                </a:tc>
                <a:tc>
                  <a:txBody>
                    <a:bodyPr/>
                    <a:lstStyle/>
                    <a:p>
                      <a:pPr latinLnBrk="1"/>
                      <a:r>
                        <a:rPr lang="en-US" altLang="ko-KR" sz="900" dirty="0" smtClean="0"/>
                        <a:t>c) </a:t>
                      </a:r>
                      <a:r>
                        <a:rPr lang="ko-KR" altLang="en-US" sz="900" dirty="0" smtClean="0"/>
                        <a:t>포함 지속가능성 인자</a:t>
                      </a:r>
                      <a:endParaRPr lang="ko-KR" altLang="en-US" sz="900" dirty="0"/>
                    </a:p>
                  </a:txBody>
                  <a:tcPr/>
                </a:tc>
                <a:tc>
                  <a:txBody>
                    <a:bodyPr/>
                    <a:lstStyle/>
                    <a:p>
                      <a:pPr latinLnBrk="1"/>
                      <a:r>
                        <a:rPr lang="en-US" altLang="ko-KR" sz="900" dirty="0" smtClean="0"/>
                        <a:t>d) </a:t>
                      </a:r>
                      <a:r>
                        <a:rPr lang="ko-KR" altLang="en-US" sz="900" dirty="0" smtClean="0"/>
                        <a:t>존재론과 인식론</a:t>
                      </a:r>
                      <a:endParaRPr lang="ko-KR" altLang="en-US" sz="900" dirty="0"/>
                    </a:p>
                  </a:txBody>
                  <a:tcPr/>
                </a:tc>
                <a:tc>
                  <a:txBody>
                    <a:bodyPr/>
                    <a:lstStyle/>
                    <a:p>
                      <a:pPr latinLnBrk="1"/>
                      <a:r>
                        <a:rPr lang="en-US" altLang="ko-KR" sz="900" dirty="0" smtClean="0"/>
                        <a:t>e) </a:t>
                      </a:r>
                      <a:r>
                        <a:rPr lang="ko-KR" altLang="en-US" sz="900" dirty="0" smtClean="0"/>
                        <a:t>자원 연관성에 대한 시각</a:t>
                      </a:r>
                      <a:endParaRPr lang="ko-KR" altLang="en-US" sz="900" dirty="0"/>
                    </a:p>
                  </a:txBody>
                  <a:tcPr/>
                </a:tc>
                <a:tc>
                  <a:txBody>
                    <a:bodyPr/>
                    <a:lstStyle/>
                    <a:p>
                      <a:pPr latinLnBrk="1"/>
                      <a:r>
                        <a:rPr lang="en-US" altLang="ko-KR" sz="900" dirty="0" smtClean="0"/>
                        <a:t>f) </a:t>
                      </a:r>
                      <a:r>
                        <a:rPr lang="ko-KR" altLang="en-US" sz="900" dirty="0" smtClean="0"/>
                        <a:t>자본주의와 </a:t>
                      </a:r>
                      <a:r>
                        <a:rPr lang="ko-KR" altLang="en-US" sz="900" dirty="0" err="1" smtClean="0"/>
                        <a:t>탈동조화에</a:t>
                      </a:r>
                      <a:r>
                        <a:rPr lang="ko-KR" altLang="en-US" sz="900" dirty="0" smtClean="0"/>
                        <a:t> 대한 견해</a:t>
                      </a:r>
                      <a:endParaRPr lang="ko-KR" altLang="en-US" sz="900" dirty="0"/>
                    </a:p>
                  </a:txBody>
                  <a:tcPr/>
                </a:tc>
                <a:tc>
                  <a:txBody>
                    <a:bodyPr/>
                    <a:lstStyle/>
                    <a:p>
                      <a:pPr latinLnBrk="1"/>
                      <a:r>
                        <a:rPr lang="en-US" altLang="ko-KR" sz="900" dirty="0" smtClean="0"/>
                        <a:t>g) </a:t>
                      </a:r>
                      <a:r>
                        <a:rPr lang="ko-KR" altLang="en-US" sz="900" dirty="0" smtClean="0"/>
                        <a:t>주 목적</a:t>
                      </a:r>
                      <a:r>
                        <a:rPr lang="en-US" altLang="ko-KR" sz="900" dirty="0" smtClean="0"/>
                        <a:t>/</a:t>
                      </a:r>
                      <a:r>
                        <a:rPr lang="ko-KR" altLang="en-US" sz="900" dirty="0" smtClean="0"/>
                        <a:t>목표</a:t>
                      </a:r>
                      <a:endParaRPr lang="ko-KR" altLang="en-US" sz="900" dirty="0"/>
                    </a:p>
                  </a:txBody>
                  <a:tcPr/>
                </a:tc>
                <a:tc>
                  <a:txBody>
                    <a:bodyPr/>
                    <a:lstStyle/>
                    <a:p>
                      <a:pPr latinLnBrk="1"/>
                      <a:r>
                        <a:rPr lang="en-US" altLang="ko-KR" sz="900" dirty="0" smtClean="0"/>
                        <a:t>h) </a:t>
                      </a:r>
                      <a:r>
                        <a:rPr lang="ko-KR" altLang="en-US" sz="900" dirty="0" smtClean="0"/>
                        <a:t>논리</a:t>
                      </a:r>
                      <a:endParaRPr lang="ko-KR" altLang="en-US" sz="900" dirty="0"/>
                    </a:p>
                  </a:txBody>
                  <a:tcPr/>
                </a:tc>
                <a:tc>
                  <a:txBody>
                    <a:bodyPr/>
                    <a:lstStyle/>
                    <a:p>
                      <a:pPr latinLnBrk="1"/>
                      <a:r>
                        <a:rPr lang="en-US" altLang="ko-KR" sz="900" dirty="0" err="1" smtClean="0"/>
                        <a:t>i</a:t>
                      </a:r>
                      <a:r>
                        <a:rPr lang="en-US" altLang="ko-KR" sz="900" dirty="0" smtClean="0"/>
                        <a:t>) </a:t>
                      </a:r>
                      <a:r>
                        <a:rPr lang="ko-KR" altLang="en-US" sz="900" dirty="0" smtClean="0"/>
                        <a:t>순환개념 범주</a:t>
                      </a:r>
                      <a:endParaRPr lang="ko-KR" altLang="en-US" sz="900" dirty="0"/>
                    </a:p>
                  </a:txBody>
                  <a:tcPr/>
                </a:tc>
              </a:tr>
              <a:tr h="370840">
                <a:tc rowSpan="2">
                  <a:txBody>
                    <a:bodyPr/>
                    <a:lstStyle/>
                    <a:p>
                      <a:pPr latinLnBrk="1"/>
                      <a:r>
                        <a:rPr lang="ko-KR" altLang="en-US" sz="900" dirty="0" smtClean="0"/>
                        <a:t>순환</a:t>
                      </a:r>
                      <a:endParaRPr lang="en-US" altLang="ko-KR" sz="900" dirty="0" smtClean="0"/>
                    </a:p>
                    <a:p>
                      <a:pPr latinLnBrk="1"/>
                      <a:r>
                        <a:rPr lang="ko-KR" altLang="en-US" sz="900" dirty="0" smtClean="0"/>
                        <a:t>사회</a:t>
                      </a:r>
                      <a:endParaRPr lang="ko-KR" altLang="en-US" sz="900" dirty="0"/>
                    </a:p>
                  </a:txBody>
                  <a:tcPr/>
                </a:tc>
                <a:tc>
                  <a:txBody>
                    <a:bodyPr/>
                    <a:lstStyle/>
                    <a:p>
                      <a:pPr latinLnBrk="1"/>
                      <a:r>
                        <a:rPr lang="en-US" altLang="ko-KR" sz="900" dirty="0" smtClean="0"/>
                        <a:t>5</a:t>
                      </a:r>
                      <a:endParaRPr lang="ko-KR" altLang="en-US" sz="900" dirty="0"/>
                    </a:p>
                  </a:txBody>
                  <a:tcPr/>
                </a:tc>
                <a:tc>
                  <a:txBody>
                    <a:bodyPr/>
                    <a:lstStyle/>
                    <a:p>
                      <a:pPr latinLnBrk="1"/>
                      <a:r>
                        <a:rPr lang="ko-KR" altLang="en-US" sz="900" dirty="0" smtClean="0"/>
                        <a:t>매우 장기</a:t>
                      </a:r>
                      <a:r>
                        <a:rPr lang="en-US" altLang="ko-KR" sz="900" dirty="0" smtClean="0"/>
                        <a:t>:</a:t>
                      </a:r>
                    </a:p>
                    <a:p>
                      <a:pPr latinLnBrk="1"/>
                      <a:r>
                        <a:rPr lang="ko-KR" altLang="en-US" sz="900" dirty="0" err="1" smtClean="0"/>
                        <a:t>수세대</a:t>
                      </a:r>
                      <a:endParaRPr lang="en-US" altLang="ko-KR" sz="900" dirty="0" smtClean="0"/>
                    </a:p>
                    <a:p>
                      <a:pPr latinLnBrk="1"/>
                      <a:r>
                        <a:rPr lang="en-US" altLang="ko-KR" sz="900" dirty="0" smtClean="0"/>
                        <a:t>(50</a:t>
                      </a:r>
                      <a:r>
                        <a:rPr lang="ko-KR" altLang="en-US" sz="900" dirty="0" smtClean="0"/>
                        <a:t>년 이상</a:t>
                      </a:r>
                      <a:r>
                        <a:rPr lang="en-US" altLang="ko-KR" sz="900" dirty="0" smtClean="0"/>
                        <a:t>)</a:t>
                      </a:r>
                      <a:endParaRPr lang="ko-KR" altLang="en-US" sz="900" dirty="0"/>
                    </a:p>
                  </a:txBody>
                  <a:tcPr/>
                </a:tc>
                <a:tc>
                  <a:txBody>
                    <a:bodyPr/>
                    <a:lstStyle/>
                    <a:p>
                      <a:pPr latinLnBrk="1"/>
                      <a:r>
                        <a:rPr lang="ko-KR" altLang="en-US" sz="900" dirty="0" smtClean="0"/>
                        <a:t>거시범위</a:t>
                      </a:r>
                      <a:r>
                        <a:rPr lang="en-US" altLang="ko-KR" sz="900" dirty="0" smtClean="0"/>
                        <a:t>:</a:t>
                      </a:r>
                    </a:p>
                    <a:p>
                      <a:pPr latinLnBrk="1"/>
                      <a:r>
                        <a:rPr lang="ko-KR" altLang="en-US" sz="900" dirty="0" smtClean="0"/>
                        <a:t>지구</a:t>
                      </a:r>
                      <a:endParaRPr lang="ko-KR" altLang="en-US" sz="900" dirty="0"/>
                    </a:p>
                  </a:txBody>
                  <a:tcPr/>
                </a:tc>
                <a:tc>
                  <a:txBody>
                    <a:bodyPr/>
                    <a:lstStyle/>
                    <a:p>
                      <a:pPr latinLnBrk="1"/>
                      <a:r>
                        <a:rPr lang="ko-KR" altLang="en-US" sz="900" dirty="0" smtClean="0"/>
                        <a:t>인민</a:t>
                      </a:r>
                      <a:r>
                        <a:rPr lang="en-US" altLang="ko-KR" sz="900" dirty="0" smtClean="0"/>
                        <a:t>(people)</a:t>
                      </a:r>
                    </a:p>
                    <a:p>
                      <a:pPr latinLnBrk="1"/>
                      <a:r>
                        <a:rPr lang="ko-KR" altLang="en-US" sz="900" dirty="0" smtClean="0"/>
                        <a:t>지구</a:t>
                      </a:r>
                      <a:r>
                        <a:rPr lang="en-US" altLang="ko-KR" sz="900" dirty="0" smtClean="0"/>
                        <a:t>(planet)</a:t>
                      </a:r>
                    </a:p>
                    <a:p>
                      <a:pPr latinLnBrk="1"/>
                      <a:r>
                        <a:rPr lang="ko-KR" altLang="en-US" sz="900" dirty="0" smtClean="0"/>
                        <a:t>번영</a:t>
                      </a:r>
                      <a:r>
                        <a:rPr lang="en-US" altLang="ko-KR" sz="900" dirty="0" smtClean="0"/>
                        <a:t>(prosperity)</a:t>
                      </a:r>
                      <a:endParaRPr lang="ko-KR" altLang="en-US" sz="900" dirty="0"/>
                    </a:p>
                  </a:txBody>
                  <a:tcPr/>
                </a:tc>
                <a:tc>
                  <a:txBody>
                    <a:bodyPr/>
                    <a:lstStyle/>
                    <a:p>
                      <a:pPr latinLnBrk="1"/>
                      <a:r>
                        <a:rPr lang="ko-KR" altLang="en-US" sz="900" dirty="0" smtClean="0"/>
                        <a:t>생태중심</a:t>
                      </a:r>
                      <a:endParaRPr lang="en-US" altLang="ko-KR" sz="900" dirty="0" smtClean="0"/>
                    </a:p>
                    <a:p>
                      <a:pPr latinLnBrk="1"/>
                      <a:r>
                        <a:rPr lang="ko-KR" altLang="en-US" sz="900" dirty="0" smtClean="0"/>
                        <a:t>다원주의</a:t>
                      </a:r>
                      <a:endParaRPr lang="ko-KR" altLang="en-US" sz="900" dirty="0"/>
                    </a:p>
                  </a:txBody>
                  <a:tcPr/>
                </a:tc>
                <a:tc>
                  <a:txBody>
                    <a:bodyPr/>
                    <a:lstStyle/>
                    <a:p>
                      <a:pPr latinLnBrk="1"/>
                      <a:r>
                        <a:rPr lang="ko-KR" altLang="en-US" sz="900" dirty="0" smtClean="0"/>
                        <a:t>에너지</a:t>
                      </a:r>
                      <a:r>
                        <a:rPr lang="en-US" altLang="ko-KR" sz="900" dirty="0" smtClean="0"/>
                        <a:t>, </a:t>
                      </a:r>
                      <a:r>
                        <a:rPr lang="ko-KR" altLang="en-US" sz="900" dirty="0" err="1" smtClean="0"/>
                        <a:t>종다양성</a:t>
                      </a:r>
                      <a:r>
                        <a:rPr lang="en-US" altLang="ko-KR" sz="900" dirty="0" smtClean="0"/>
                        <a:t>, </a:t>
                      </a:r>
                      <a:r>
                        <a:rPr lang="ko-KR" altLang="en-US" sz="900" dirty="0" smtClean="0"/>
                        <a:t>물질자원을 안전한 지구적 한계 내에 유지하기 위하여 소비와 생산 패턴을 바꾸자</a:t>
                      </a:r>
                      <a:r>
                        <a:rPr lang="en-US" altLang="ko-KR" sz="900" dirty="0" smtClean="0"/>
                        <a:t>.</a:t>
                      </a:r>
                      <a:endParaRPr lang="ko-KR" altLang="en-US" sz="900" dirty="0"/>
                    </a:p>
                  </a:txBody>
                  <a:tcPr/>
                </a:tc>
                <a:tc>
                  <a:txBody>
                    <a:bodyPr/>
                    <a:lstStyle/>
                    <a:p>
                      <a:pPr latinLnBrk="1"/>
                      <a:r>
                        <a:rPr lang="ko-KR" altLang="en-US" sz="900" dirty="0" err="1" smtClean="0"/>
                        <a:t>탈동조화의가능성과</a:t>
                      </a:r>
                      <a:r>
                        <a:rPr lang="ko-KR" altLang="en-US" sz="900" dirty="0" smtClean="0"/>
                        <a:t> 자본주의의 지속가능성에 관해 회의적</a:t>
                      </a:r>
                      <a:endParaRPr lang="ko-KR" altLang="en-US" sz="900" dirty="0"/>
                    </a:p>
                  </a:txBody>
                  <a:tcPr/>
                </a:tc>
                <a:tc>
                  <a:txBody>
                    <a:bodyPr/>
                    <a:lstStyle/>
                    <a:p>
                      <a:pPr latinLnBrk="1"/>
                      <a:r>
                        <a:rPr lang="ko-KR" altLang="en-US" sz="900" dirty="0" smtClean="0"/>
                        <a:t>인간과 비인간 생명체의 </a:t>
                      </a:r>
                      <a:r>
                        <a:rPr lang="ko-KR" altLang="en-US" sz="900" dirty="0" err="1" smtClean="0"/>
                        <a:t>현세대와</a:t>
                      </a:r>
                      <a:r>
                        <a:rPr lang="ko-KR" altLang="en-US" sz="900" dirty="0" smtClean="0"/>
                        <a:t> 미래세대를 위해 사회생태적 건강과 안녕을 보전함</a:t>
                      </a:r>
                      <a:r>
                        <a:rPr lang="en-US" altLang="ko-KR" sz="900" dirty="0" smtClean="0"/>
                        <a:t>.</a:t>
                      </a:r>
                      <a:endParaRPr lang="ko-KR" altLang="en-US" sz="900" dirty="0"/>
                    </a:p>
                  </a:txBody>
                  <a:tcPr/>
                </a:tc>
                <a:tc>
                  <a:txBody>
                    <a:bodyPr/>
                    <a:lstStyle/>
                    <a:p>
                      <a:pPr latinLnBrk="1"/>
                      <a:r>
                        <a:rPr lang="ko-KR" altLang="en-US" sz="900" dirty="0" smtClean="0"/>
                        <a:t>지구는 생명체의 미래세대에게서 빌려온 것으로 인간은 생활양식과 소비패턴의 변화를 초래할지라도 지구를 보전하고 존중하고</a:t>
                      </a:r>
                      <a:r>
                        <a:rPr lang="en-US" altLang="ko-KR" sz="900" dirty="0" smtClean="0"/>
                        <a:t>, </a:t>
                      </a:r>
                      <a:r>
                        <a:rPr lang="ko-KR" altLang="en-US" sz="900" dirty="0" smtClean="0"/>
                        <a:t>복구하고</a:t>
                      </a:r>
                      <a:r>
                        <a:rPr lang="en-US" altLang="ko-KR" sz="900" dirty="0" smtClean="0"/>
                        <a:t>, </a:t>
                      </a:r>
                      <a:r>
                        <a:rPr lang="ko-KR" altLang="en-US" sz="900" dirty="0" smtClean="0"/>
                        <a:t>공평하게 공유하여야 한다</a:t>
                      </a:r>
                      <a:endParaRPr lang="ko-KR" altLang="en-US" sz="900" dirty="0"/>
                    </a:p>
                  </a:txBody>
                  <a:tcPr/>
                </a:tc>
                <a:tc>
                  <a:txBody>
                    <a:bodyPr/>
                    <a:lstStyle/>
                    <a:p>
                      <a:pPr latinLnBrk="1"/>
                      <a:r>
                        <a:rPr lang="ko-KR" altLang="en-US" sz="900" dirty="0" smtClean="0"/>
                        <a:t>주로 </a:t>
                      </a:r>
                      <a:r>
                        <a:rPr lang="en-US" altLang="ko-KR" sz="900" dirty="0" smtClean="0"/>
                        <a:t>circularity 3.2</a:t>
                      </a:r>
                      <a:r>
                        <a:rPr lang="ko-KR" altLang="en-US" sz="900" dirty="0" smtClean="0"/>
                        <a:t>그리고 대부분의 </a:t>
                      </a:r>
                      <a:r>
                        <a:rPr lang="en-US" altLang="ko-KR" sz="900" dirty="0" smtClean="0"/>
                        <a:t>precursors</a:t>
                      </a:r>
                      <a:endParaRPr lang="ko-KR" altLang="en-US" sz="900" dirty="0"/>
                    </a:p>
                  </a:txBody>
                  <a:tcPr/>
                </a:tc>
              </a:tr>
              <a:tr h="370840">
                <a:tc vMerge="1">
                  <a:txBody>
                    <a:bodyPr/>
                    <a:lstStyle/>
                    <a:p>
                      <a:pPr latinLnBrk="1"/>
                      <a:endParaRPr lang="ko-KR" altLang="en-US" dirty="0"/>
                    </a:p>
                  </a:txBody>
                  <a:tcPr/>
                </a:tc>
                <a:tc>
                  <a:txBody>
                    <a:bodyPr/>
                    <a:lstStyle/>
                    <a:p>
                      <a:pPr latinLnBrk="1"/>
                      <a:r>
                        <a:rPr lang="en-US" altLang="ko-KR" sz="900" dirty="0" smtClean="0"/>
                        <a:t>4</a:t>
                      </a:r>
                      <a:endParaRPr lang="ko-KR" altLang="en-US" sz="900" dirty="0"/>
                    </a:p>
                  </a:txBody>
                  <a:tcPr/>
                </a:tc>
                <a:tc>
                  <a:txBody>
                    <a:bodyPr/>
                    <a:lstStyle/>
                    <a:p>
                      <a:pPr latinLnBrk="1"/>
                      <a:r>
                        <a:rPr lang="ko-KR" altLang="en-US" sz="900" dirty="0" smtClean="0"/>
                        <a:t>장기</a:t>
                      </a:r>
                      <a:r>
                        <a:rPr lang="en-US" altLang="ko-KR" sz="900" dirty="0" smtClean="0"/>
                        <a:t>:</a:t>
                      </a:r>
                    </a:p>
                    <a:p>
                      <a:pPr latinLnBrk="1"/>
                      <a:r>
                        <a:rPr lang="en-US" altLang="ko-KR" sz="900" dirty="0" smtClean="0"/>
                        <a:t>1~2</a:t>
                      </a:r>
                      <a:r>
                        <a:rPr lang="ko-KR" altLang="en-US" sz="900" dirty="0" smtClean="0"/>
                        <a:t>세대</a:t>
                      </a:r>
                      <a:endParaRPr lang="en-US" altLang="ko-KR" sz="900" dirty="0" smtClean="0"/>
                    </a:p>
                    <a:p>
                      <a:pPr latinLnBrk="1"/>
                      <a:r>
                        <a:rPr lang="en-US" altLang="ko-KR" sz="900" dirty="0" smtClean="0"/>
                        <a:t>(20~50</a:t>
                      </a:r>
                      <a:r>
                        <a:rPr lang="ko-KR" altLang="en-US" sz="900" dirty="0" smtClean="0"/>
                        <a:t>년</a:t>
                      </a:r>
                      <a:r>
                        <a:rPr lang="en-US" altLang="ko-KR" sz="900" dirty="0" smtClean="0"/>
                        <a:t>)</a:t>
                      </a:r>
                      <a:endParaRPr lang="ko-KR" altLang="en-US" sz="900" dirty="0"/>
                    </a:p>
                  </a:txBody>
                  <a:tcPr/>
                </a:tc>
                <a:tc>
                  <a:txBody>
                    <a:bodyPr/>
                    <a:lstStyle/>
                    <a:p>
                      <a:pPr latinLnBrk="1"/>
                      <a:r>
                        <a:rPr lang="ko-KR" altLang="en-US" sz="900" dirty="0" smtClean="0"/>
                        <a:t>거시범위</a:t>
                      </a:r>
                      <a:r>
                        <a:rPr lang="en-US" altLang="ko-KR" sz="900" dirty="0" smtClean="0"/>
                        <a:t>:</a:t>
                      </a:r>
                    </a:p>
                    <a:p>
                      <a:pPr latinLnBrk="1"/>
                      <a:r>
                        <a:rPr lang="ko-KR" altLang="en-US" sz="900" dirty="0" smtClean="0"/>
                        <a:t>지구</a:t>
                      </a:r>
                      <a:endParaRPr lang="ko-KR" altLang="en-US" sz="900" dirty="0"/>
                    </a:p>
                  </a:txBody>
                  <a:tcPr/>
                </a:tc>
                <a:tc>
                  <a:txBody>
                    <a:bodyPr/>
                    <a:lstStyle/>
                    <a:p>
                      <a:pPr latinLnBrk="1"/>
                      <a:r>
                        <a:rPr lang="ko-KR" altLang="en-US" sz="900" dirty="0" smtClean="0"/>
                        <a:t>인민</a:t>
                      </a:r>
                      <a:r>
                        <a:rPr lang="en-US" altLang="ko-KR" sz="900" dirty="0" smtClean="0"/>
                        <a:t>(people)</a:t>
                      </a:r>
                    </a:p>
                    <a:p>
                      <a:pPr latinLnBrk="1"/>
                      <a:r>
                        <a:rPr lang="ko-KR" altLang="en-US" sz="900" dirty="0" smtClean="0"/>
                        <a:t>지구</a:t>
                      </a:r>
                      <a:r>
                        <a:rPr lang="en-US" altLang="ko-KR" sz="900" dirty="0" smtClean="0"/>
                        <a:t>(planet)</a:t>
                      </a:r>
                    </a:p>
                    <a:p>
                      <a:pPr latinLnBrk="1"/>
                      <a:r>
                        <a:rPr lang="ko-KR" altLang="en-US" sz="900" dirty="0" smtClean="0"/>
                        <a:t>번영</a:t>
                      </a:r>
                      <a:r>
                        <a:rPr lang="en-US" altLang="ko-KR" sz="900" dirty="0" smtClean="0"/>
                        <a:t>(prosperity)</a:t>
                      </a:r>
                      <a:endParaRPr lang="ko-KR" altLang="en-US" sz="900" dirty="0" smtClean="0"/>
                    </a:p>
                  </a:txBody>
                  <a:tcPr/>
                </a:tc>
                <a:tc>
                  <a:txBody>
                    <a:bodyPr/>
                    <a:lstStyle/>
                    <a:p>
                      <a:pPr latinLnBrk="1"/>
                      <a:r>
                        <a:rPr lang="ko-KR" altLang="en-US" sz="900" dirty="0" smtClean="0"/>
                        <a:t>인간중심</a:t>
                      </a:r>
                      <a:endParaRPr lang="en-US" altLang="ko-KR" sz="900" dirty="0" smtClean="0"/>
                    </a:p>
                    <a:p>
                      <a:pPr latinLnBrk="1"/>
                      <a:r>
                        <a:rPr lang="ko-KR" altLang="en-US" sz="900" dirty="0" smtClean="0"/>
                        <a:t>민족중심</a:t>
                      </a:r>
                      <a:endParaRPr lang="ko-KR" altLang="en-US" sz="900" dirty="0"/>
                    </a:p>
                  </a:txBody>
                  <a:tcPr/>
                </a:tc>
                <a:tc>
                  <a:txBody>
                    <a:bodyPr/>
                    <a:lstStyle/>
                    <a:p>
                      <a:pPr latinLnBrk="1"/>
                      <a:r>
                        <a:rPr lang="ko-KR" altLang="en-US" sz="900" dirty="0" smtClean="0"/>
                        <a:t>에너지</a:t>
                      </a:r>
                      <a:r>
                        <a:rPr lang="en-US" altLang="ko-KR" sz="900" dirty="0" smtClean="0"/>
                        <a:t>, </a:t>
                      </a:r>
                      <a:r>
                        <a:rPr lang="ko-KR" altLang="en-US" sz="900" dirty="0" err="1" smtClean="0"/>
                        <a:t>종다양성</a:t>
                      </a:r>
                      <a:r>
                        <a:rPr lang="en-US" altLang="ko-KR" sz="900" dirty="0" smtClean="0"/>
                        <a:t>, </a:t>
                      </a:r>
                      <a:r>
                        <a:rPr lang="ko-KR" altLang="en-US" sz="900" dirty="0" smtClean="0"/>
                        <a:t>물질자원을 안전한 지구적 한계 내에 유지하기 위하여 상충관계들과 상승관계들을 균형을 맞추자</a:t>
                      </a:r>
                      <a:r>
                        <a:rPr lang="en-US" altLang="ko-KR" sz="900" dirty="0" smtClean="0"/>
                        <a:t>.</a:t>
                      </a:r>
                      <a:endParaRPr lang="ko-KR" altLang="en-US" sz="9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900" dirty="0" err="1" smtClean="0"/>
                        <a:t>탈동조화의가능성과</a:t>
                      </a:r>
                      <a:r>
                        <a:rPr lang="ko-KR" altLang="en-US" sz="900" dirty="0" smtClean="0"/>
                        <a:t> 자본주의의 지속가능성을 믿음</a:t>
                      </a:r>
                    </a:p>
                    <a:p>
                      <a:pPr latinLnBrk="1"/>
                      <a:endParaRPr lang="ko-KR" altLang="en-US" sz="900" dirty="0"/>
                    </a:p>
                  </a:txBody>
                  <a:tcPr/>
                </a:tc>
                <a:tc>
                  <a:txBody>
                    <a:bodyPr/>
                    <a:lstStyle/>
                    <a:p>
                      <a:pPr latinLnBrk="1"/>
                      <a:r>
                        <a:rPr lang="ko-KR" altLang="en-US" sz="900" dirty="0" err="1" smtClean="0"/>
                        <a:t>지속가능발전목표애</a:t>
                      </a:r>
                      <a:r>
                        <a:rPr lang="ko-KR" altLang="en-US" sz="900" dirty="0" smtClean="0"/>
                        <a:t> 멎게 사회적 안녕과 지구 시스템의 생체적 건강을 보전함</a:t>
                      </a:r>
                      <a:r>
                        <a:rPr lang="en-US" altLang="ko-KR" sz="900" dirty="0" smtClean="0"/>
                        <a:t>.</a:t>
                      </a:r>
                      <a:endParaRPr lang="ko-KR" altLang="en-US" sz="900" dirty="0"/>
                    </a:p>
                  </a:txBody>
                  <a:tcPr/>
                </a:tc>
                <a:tc>
                  <a:txBody>
                    <a:bodyPr/>
                    <a:lstStyle/>
                    <a:p>
                      <a:pPr latinLnBrk="1"/>
                      <a:r>
                        <a:rPr lang="ko-KR" altLang="en-US" sz="900" dirty="0" smtClean="0"/>
                        <a:t>인간은 재분배와 소비패턴의 변화를 초래할지라도 지구에 대한 </a:t>
                      </a:r>
                      <a:r>
                        <a:rPr lang="ko-KR" altLang="en-US" sz="900" dirty="0" err="1" smtClean="0"/>
                        <a:t>지속가능한</a:t>
                      </a:r>
                      <a:r>
                        <a:rPr lang="ko-KR" altLang="en-US" sz="900" dirty="0" smtClean="0"/>
                        <a:t> 청지기 임무에서의 정의와 공정성</a:t>
                      </a:r>
                      <a:r>
                        <a:rPr lang="en-US" altLang="ko-KR" sz="900" dirty="0" smtClean="0"/>
                        <a:t>, </a:t>
                      </a:r>
                      <a:r>
                        <a:rPr lang="ko-KR" altLang="en-US" sz="900" dirty="0" smtClean="0"/>
                        <a:t>참여를 보장해야 한다</a:t>
                      </a:r>
                      <a:r>
                        <a:rPr lang="en-US" altLang="ko-KR" sz="900" dirty="0" smtClean="0"/>
                        <a:t>.</a:t>
                      </a:r>
                      <a:endParaRPr lang="ko-KR" altLang="en-US" sz="900" dirty="0"/>
                    </a:p>
                  </a:txBody>
                  <a:tcPr/>
                </a:tc>
                <a:tc>
                  <a:txBody>
                    <a:bodyPr/>
                    <a:lstStyle/>
                    <a:p>
                      <a:pPr latinLnBrk="1"/>
                      <a:r>
                        <a:rPr lang="ko-KR" altLang="en-US" sz="900" dirty="0" smtClean="0"/>
                        <a:t>주로 </a:t>
                      </a:r>
                      <a:r>
                        <a:rPr lang="en-US" altLang="ko-KR" sz="900" dirty="0" smtClean="0"/>
                        <a:t>circularity</a:t>
                      </a:r>
                      <a:r>
                        <a:rPr lang="en-US" altLang="ko-KR" sz="900" baseline="0" dirty="0" smtClean="0"/>
                        <a:t> 3.1</a:t>
                      </a:r>
                      <a:endParaRPr lang="ko-KR" altLang="en-US" sz="900" dirty="0"/>
                    </a:p>
                  </a:txBody>
                  <a:tcPr/>
                </a:tc>
              </a:tr>
              <a:tr h="370840">
                <a:tc rowSpan="3">
                  <a:txBody>
                    <a:bodyPr/>
                    <a:lstStyle/>
                    <a:p>
                      <a:pPr latinLnBrk="1"/>
                      <a:r>
                        <a:rPr lang="ko-KR" altLang="en-US" sz="900" dirty="0" smtClean="0"/>
                        <a:t>순환</a:t>
                      </a:r>
                      <a:endParaRPr lang="en-US" altLang="ko-KR" sz="900" dirty="0" smtClean="0"/>
                    </a:p>
                    <a:p>
                      <a:pPr latinLnBrk="1"/>
                      <a:r>
                        <a:rPr lang="ko-KR" altLang="en-US" sz="900" dirty="0" smtClean="0"/>
                        <a:t>경제</a:t>
                      </a:r>
                      <a:endParaRPr lang="ko-KR" altLang="en-US" sz="900" dirty="0"/>
                    </a:p>
                  </a:txBody>
                  <a:tcPr/>
                </a:tc>
                <a:tc>
                  <a:txBody>
                    <a:bodyPr/>
                    <a:lstStyle/>
                    <a:p>
                      <a:pPr latinLnBrk="1"/>
                      <a:r>
                        <a:rPr lang="en-US" altLang="ko-KR" sz="900" dirty="0" smtClean="0"/>
                        <a:t>3</a:t>
                      </a:r>
                      <a:endParaRPr lang="ko-KR" altLang="en-US" sz="900" dirty="0"/>
                    </a:p>
                  </a:txBody>
                  <a:tcPr/>
                </a:tc>
                <a:tc>
                  <a:txBody>
                    <a:bodyPr/>
                    <a:lstStyle/>
                    <a:p>
                      <a:pPr latinLnBrk="1"/>
                      <a:r>
                        <a:rPr lang="ko-KR" altLang="en-US" sz="900" dirty="0" smtClean="0"/>
                        <a:t>장기</a:t>
                      </a:r>
                      <a:r>
                        <a:rPr lang="en-US" altLang="ko-KR" sz="900" dirty="0" smtClean="0"/>
                        <a:t>: 1</a:t>
                      </a:r>
                      <a:r>
                        <a:rPr lang="ko-KR" altLang="en-US" sz="900" dirty="0" smtClean="0"/>
                        <a:t>세대</a:t>
                      </a:r>
                      <a:endParaRPr lang="en-US" altLang="ko-KR" sz="900" dirty="0" smtClean="0"/>
                    </a:p>
                    <a:p>
                      <a:pPr latinLnBrk="1"/>
                      <a:r>
                        <a:rPr lang="en-US" altLang="ko-KR" sz="900" dirty="0" smtClean="0"/>
                        <a:t>(10~25</a:t>
                      </a:r>
                      <a:r>
                        <a:rPr lang="ko-KR" altLang="en-US" sz="900" dirty="0" smtClean="0"/>
                        <a:t>년</a:t>
                      </a:r>
                      <a:r>
                        <a:rPr lang="en-US" altLang="ko-KR" sz="900" dirty="0" smtClean="0"/>
                        <a:t>)</a:t>
                      </a:r>
                      <a:endParaRPr lang="ko-KR" altLang="en-US" sz="900" dirty="0"/>
                    </a:p>
                  </a:txBody>
                  <a:tcPr/>
                </a:tc>
                <a:tc>
                  <a:txBody>
                    <a:bodyPr/>
                    <a:lstStyle/>
                    <a:p>
                      <a:pPr latinLnBrk="1"/>
                      <a:r>
                        <a:rPr lang="ko-KR" altLang="en-US" sz="900" dirty="0" smtClean="0"/>
                        <a:t>거시범위</a:t>
                      </a:r>
                      <a:r>
                        <a:rPr lang="en-US" altLang="ko-KR" sz="900" dirty="0" smtClean="0"/>
                        <a:t>:</a:t>
                      </a:r>
                    </a:p>
                    <a:p>
                      <a:pPr latinLnBrk="1"/>
                      <a:r>
                        <a:rPr lang="ko-KR" altLang="en-US" sz="900" dirty="0" smtClean="0"/>
                        <a:t>지구</a:t>
                      </a:r>
                      <a:endParaRPr lang="ko-KR" altLang="en-US" sz="900" dirty="0"/>
                    </a:p>
                  </a:txBody>
                  <a:tcPr/>
                </a:tc>
                <a:tc>
                  <a:txBody>
                    <a:bodyPr/>
                    <a:lstStyle/>
                    <a:p>
                      <a:pPr latinLnBrk="1"/>
                      <a:r>
                        <a:rPr lang="ko-KR" altLang="en-US" sz="900" dirty="0" smtClean="0"/>
                        <a:t>지구</a:t>
                      </a:r>
                      <a:r>
                        <a:rPr lang="en-US" altLang="ko-KR" sz="900" dirty="0" smtClean="0"/>
                        <a:t>(planet)</a:t>
                      </a:r>
                    </a:p>
                    <a:p>
                      <a:pPr latinLnBrk="1"/>
                      <a:r>
                        <a:rPr lang="ko-KR" altLang="en-US" sz="900" dirty="0" smtClean="0"/>
                        <a:t>번영</a:t>
                      </a:r>
                      <a:r>
                        <a:rPr lang="en-US" altLang="ko-KR" sz="900" dirty="0" smtClean="0"/>
                        <a:t>(prosperity)</a:t>
                      </a:r>
                      <a:endParaRPr lang="ko-KR" altLang="en-US" sz="900" dirty="0" smtClean="0"/>
                    </a:p>
                  </a:txBody>
                  <a:tcPr/>
                </a:tc>
                <a:tc>
                  <a:txBody>
                    <a:bodyPr/>
                    <a:lstStyle/>
                    <a:p>
                      <a:pPr latinLnBrk="1"/>
                      <a:r>
                        <a:rPr lang="ko-KR" altLang="en-US" sz="900" dirty="0" smtClean="0"/>
                        <a:t>인간중심</a:t>
                      </a:r>
                      <a:endParaRPr lang="en-US" altLang="ko-KR" sz="900" dirty="0" smtClean="0"/>
                    </a:p>
                    <a:p>
                      <a:pPr latinLnBrk="1"/>
                      <a:r>
                        <a:rPr lang="ko-KR" altLang="en-US" sz="900" dirty="0" smtClean="0"/>
                        <a:t>민족중심</a:t>
                      </a:r>
                      <a:endParaRPr lang="ko-KR" altLang="en-US" sz="9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900" dirty="0" smtClean="0"/>
                        <a:t>에너지</a:t>
                      </a:r>
                      <a:r>
                        <a:rPr lang="en-US" altLang="ko-KR" sz="900" dirty="0" smtClean="0"/>
                        <a:t>, </a:t>
                      </a:r>
                      <a:r>
                        <a:rPr lang="ko-KR" altLang="en-US" sz="900" dirty="0" err="1" smtClean="0"/>
                        <a:t>종다양성</a:t>
                      </a:r>
                      <a:r>
                        <a:rPr lang="en-US" altLang="ko-KR" sz="900" dirty="0" smtClean="0"/>
                        <a:t>, </a:t>
                      </a:r>
                      <a:r>
                        <a:rPr lang="ko-KR" altLang="en-US" sz="900" dirty="0" smtClean="0"/>
                        <a:t>물질자원을 안전한 지구적 한계 내에 유지하기 위하여 상충관계들과 상승관계들을 균형을 맞추자</a:t>
                      </a:r>
                      <a:r>
                        <a:rPr lang="en-US" altLang="ko-KR" sz="900" dirty="0" smtClean="0"/>
                        <a:t>.</a:t>
                      </a:r>
                      <a:endParaRPr lang="ko-KR" altLang="en-US" sz="9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900" dirty="0" err="1" smtClean="0"/>
                        <a:t>탈동조화의가능성과</a:t>
                      </a:r>
                      <a:r>
                        <a:rPr lang="ko-KR" altLang="en-US" sz="900" dirty="0" smtClean="0"/>
                        <a:t> 자본주의의 지속가능성을 믿음</a:t>
                      </a:r>
                    </a:p>
                    <a:p>
                      <a:pPr latinLnBrk="1"/>
                      <a:endParaRPr lang="ko-KR" altLang="en-US" sz="900" dirty="0"/>
                    </a:p>
                  </a:txBody>
                  <a:tcPr/>
                </a:tc>
                <a:tc>
                  <a:txBody>
                    <a:bodyPr/>
                    <a:lstStyle/>
                    <a:p>
                      <a:pPr latinLnBrk="1"/>
                      <a:r>
                        <a:rPr lang="ko-KR" altLang="en-US" sz="900" dirty="0" smtClean="0"/>
                        <a:t>지구 시스템의 생체적 건강을 보전함</a:t>
                      </a:r>
                      <a:endParaRPr lang="ko-KR" altLang="en-US" sz="900" dirty="0"/>
                    </a:p>
                  </a:txBody>
                  <a:tcPr/>
                </a:tc>
                <a:tc>
                  <a:txBody>
                    <a:bodyPr/>
                    <a:lstStyle/>
                    <a:p>
                      <a:pPr latinLnBrk="1"/>
                      <a:r>
                        <a:rPr lang="ko-KR" altLang="en-US" sz="900" dirty="0" smtClean="0"/>
                        <a:t>인간의 전체적 생태발자국을 줄이고 </a:t>
                      </a:r>
                      <a:r>
                        <a:rPr lang="ko-KR" altLang="en-US" sz="900" dirty="0" err="1" smtClean="0"/>
                        <a:t>자원환계와</a:t>
                      </a:r>
                      <a:r>
                        <a:rPr lang="ko-KR" altLang="en-US" sz="900" dirty="0" smtClean="0"/>
                        <a:t> 제약의 균형을 맞추는 것이 생명계의 안정성과 장기적 경제적 번영을 보장하는 데 핵심이다</a:t>
                      </a:r>
                      <a:r>
                        <a:rPr lang="en-US" altLang="ko-KR" sz="900" dirty="0" smtClean="0"/>
                        <a:t>.</a:t>
                      </a:r>
                      <a:endParaRPr lang="ko-KR" altLang="en-US" sz="900" dirty="0"/>
                    </a:p>
                  </a:txBody>
                  <a:tcPr/>
                </a:tc>
                <a:tc>
                  <a:txBody>
                    <a:bodyPr/>
                    <a:lstStyle/>
                    <a:p>
                      <a:pPr latinLnBrk="1"/>
                      <a:r>
                        <a:rPr lang="ko-KR" altLang="en-US" sz="900" dirty="0" smtClean="0"/>
                        <a:t>주로 </a:t>
                      </a:r>
                      <a:r>
                        <a:rPr lang="en-US" altLang="ko-KR" sz="900" dirty="0" smtClean="0"/>
                        <a:t>circularity 2.0</a:t>
                      </a:r>
                      <a:endParaRPr lang="ko-KR" altLang="en-US" sz="900" dirty="0"/>
                    </a:p>
                  </a:txBody>
                  <a:tcPr/>
                </a:tc>
              </a:tr>
              <a:tr h="370840">
                <a:tc vMerge="1">
                  <a:txBody>
                    <a:bodyPr/>
                    <a:lstStyle/>
                    <a:p>
                      <a:pPr latinLnBrk="1"/>
                      <a:endParaRPr lang="ko-KR" altLang="en-US" dirty="0"/>
                    </a:p>
                  </a:txBody>
                  <a:tcPr/>
                </a:tc>
                <a:tc>
                  <a:txBody>
                    <a:bodyPr/>
                    <a:lstStyle/>
                    <a:p>
                      <a:pPr latinLnBrk="1"/>
                      <a:r>
                        <a:rPr lang="en-US" altLang="ko-KR" sz="900" dirty="0" smtClean="0"/>
                        <a:t>2</a:t>
                      </a:r>
                      <a:endParaRPr lang="ko-KR" altLang="en-US" sz="900" dirty="0"/>
                    </a:p>
                  </a:txBody>
                  <a:tcPr/>
                </a:tc>
                <a:tc>
                  <a:txBody>
                    <a:bodyPr/>
                    <a:lstStyle/>
                    <a:p>
                      <a:pPr latinLnBrk="1"/>
                      <a:r>
                        <a:rPr lang="ko-KR" altLang="en-US" sz="900" dirty="0" smtClean="0"/>
                        <a:t>중기</a:t>
                      </a:r>
                      <a:r>
                        <a:rPr lang="en-US" altLang="ko-KR" sz="900" dirty="0" smtClean="0"/>
                        <a:t>: 1~2</a:t>
                      </a:r>
                      <a:r>
                        <a:rPr lang="ko-KR" altLang="en-US" sz="900" baseline="0" dirty="0" smtClean="0"/>
                        <a:t> 정부계획 주기</a:t>
                      </a:r>
                      <a:endParaRPr lang="en-US" altLang="ko-KR" sz="900" baseline="0" dirty="0" smtClean="0"/>
                    </a:p>
                    <a:p>
                      <a:pPr latinLnBrk="1"/>
                      <a:r>
                        <a:rPr lang="en-US" altLang="ko-KR" sz="900" baseline="0" dirty="0" smtClean="0"/>
                        <a:t>(5~10</a:t>
                      </a:r>
                      <a:r>
                        <a:rPr lang="ko-KR" altLang="en-US" sz="900" baseline="0" dirty="0" smtClean="0"/>
                        <a:t>년</a:t>
                      </a:r>
                      <a:r>
                        <a:rPr lang="en-US" altLang="ko-KR" sz="900" baseline="0" dirty="0" smtClean="0"/>
                        <a:t>)</a:t>
                      </a:r>
                      <a:endParaRPr lang="ko-KR" altLang="en-US" sz="900" dirty="0"/>
                    </a:p>
                  </a:txBody>
                  <a:tcPr/>
                </a:tc>
                <a:tc>
                  <a:txBody>
                    <a:bodyPr/>
                    <a:lstStyle/>
                    <a:p>
                      <a:pPr latinLnBrk="1"/>
                      <a:r>
                        <a:rPr lang="ko-KR" altLang="en-US" sz="900" dirty="0" smtClean="0"/>
                        <a:t>중시범위</a:t>
                      </a:r>
                      <a:r>
                        <a:rPr lang="en-US" altLang="ko-KR" sz="900" dirty="0" smtClean="0"/>
                        <a:t>:</a:t>
                      </a:r>
                    </a:p>
                    <a:p>
                      <a:pPr latinLnBrk="1"/>
                      <a:r>
                        <a:rPr lang="en-US" altLang="ko-KR" sz="900" dirty="0" smtClean="0"/>
                        <a:t>(</a:t>
                      </a:r>
                      <a:r>
                        <a:rPr lang="ko-KR" altLang="en-US" sz="900" dirty="0" smtClean="0"/>
                        <a:t>나라</a:t>
                      </a:r>
                      <a:r>
                        <a:rPr lang="en-US" altLang="ko-KR" sz="900" dirty="0" smtClean="0"/>
                        <a:t>, </a:t>
                      </a:r>
                      <a:r>
                        <a:rPr lang="ko-KR" altLang="en-US" sz="900" dirty="0" smtClean="0"/>
                        <a:t>지역</a:t>
                      </a:r>
                      <a:r>
                        <a:rPr lang="en-US" altLang="ko-KR" sz="900" dirty="0" smtClean="0"/>
                        <a:t>, </a:t>
                      </a:r>
                      <a:r>
                        <a:rPr lang="ko-KR" altLang="en-US" sz="900" dirty="0" smtClean="0"/>
                        <a:t>공단</a:t>
                      </a:r>
                      <a:r>
                        <a:rPr lang="en-US" altLang="ko-KR" sz="900" dirty="0" smtClean="0"/>
                        <a:t>, </a:t>
                      </a:r>
                      <a:r>
                        <a:rPr lang="ko-KR" altLang="en-US" sz="900" dirty="0" smtClean="0"/>
                        <a:t>도시</a:t>
                      </a:r>
                      <a:r>
                        <a:rPr lang="en-US" altLang="ko-KR" sz="900" dirty="0" smtClean="0"/>
                        <a:t>)</a:t>
                      </a:r>
                      <a:endParaRPr lang="ko-KR" altLang="en-US" sz="900" dirty="0"/>
                    </a:p>
                  </a:txBody>
                  <a:tcPr/>
                </a:tc>
                <a:tc>
                  <a:txBody>
                    <a:bodyPr/>
                    <a:lstStyle/>
                    <a:p>
                      <a:pPr latinLnBrk="1"/>
                      <a:r>
                        <a:rPr lang="ko-KR" altLang="en-US" sz="900" dirty="0" smtClean="0"/>
                        <a:t>지구</a:t>
                      </a:r>
                      <a:r>
                        <a:rPr lang="en-US" altLang="ko-KR" sz="900" dirty="0" smtClean="0"/>
                        <a:t>(planet)</a:t>
                      </a:r>
                    </a:p>
                    <a:p>
                      <a:pPr latinLnBrk="1"/>
                      <a:r>
                        <a:rPr lang="ko-KR" altLang="en-US" sz="900" dirty="0" smtClean="0"/>
                        <a:t>번영</a:t>
                      </a:r>
                      <a:r>
                        <a:rPr lang="en-US" altLang="ko-KR" sz="900" dirty="0" smtClean="0"/>
                        <a:t>(prosperity)</a:t>
                      </a:r>
                      <a:endParaRPr lang="ko-KR" altLang="en-US" sz="900" dirty="0" smtClean="0"/>
                    </a:p>
                  </a:txBody>
                  <a:tcPr/>
                </a:tc>
                <a:tc>
                  <a:txBody>
                    <a:bodyPr/>
                    <a:lstStyle/>
                    <a:p>
                      <a:pPr latinLnBrk="1"/>
                      <a:r>
                        <a:rPr lang="ko-KR" altLang="en-US" sz="900" dirty="0" smtClean="0"/>
                        <a:t>인간중심</a:t>
                      </a:r>
                      <a:endParaRPr lang="en-US" altLang="ko-KR" sz="900" dirty="0" smtClean="0"/>
                    </a:p>
                    <a:p>
                      <a:pPr latinLnBrk="1"/>
                      <a:r>
                        <a:rPr lang="ko-KR" altLang="en-US" sz="900" dirty="0" smtClean="0"/>
                        <a:t>민족중심</a:t>
                      </a:r>
                      <a:endParaRPr lang="ko-KR" altLang="en-US" sz="900" dirty="0"/>
                    </a:p>
                  </a:txBody>
                  <a:tcPr/>
                </a:tc>
                <a:tc>
                  <a:txBody>
                    <a:bodyPr/>
                    <a:lstStyle/>
                    <a:p>
                      <a:pPr latinLnBrk="1"/>
                      <a:r>
                        <a:rPr lang="ko-KR" altLang="en-US" sz="900" dirty="0" smtClean="0"/>
                        <a:t>물질자원</a:t>
                      </a:r>
                      <a:r>
                        <a:rPr lang="en-US" altLang="ko-KR" sz="900" dirty="0" smtClean="0"/>
                        <a:t>, </a:t>
                      </a:r>
                      <a:r>
                        <a:rPr lang="ko-KR" altLang="en-US" sz="900" dirty="0" smtClean="0"/>
                        <a:t>천연자원</a:t>
                      </a:r>
                      <a:r>
                        <a:rPr lang="en-US" altLang="ko-KR" sz="900" dirty="0" smtClean="0"/>
                        <a:t>, </a:t>
                      </a:r>
                      <a:r>
                        <a:rPr lang="ko-KR" altLang="en-US" sz="900" dirty="0" smtClean="0"/>
                        <a:t>에너지자원을 특히 긴급한 원재료에 대해서 최적화하고 확보하자</a:t>
                      </a:r>
                      <a:r>
                        <a:rPr lang="en-US" altLang="ko-KR" sz="900" dirty="0" smtClean="0"/>
                        <a:t>.</a:t>
                      </a:r>
                      <a:endParaRPr lang="ko-KR" altLang="en-US" sz="9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900" dirty="0" err="1" smtClean="0"/>
                        <a:t>탈동조화의가능성과</a:t>
                      </a:r>
                      <a:r>
                        <a:rPr lang="ko-KR" altLang="en-US" sz="900" dirty="0" smtClean="0"/>
                        <a:t> 자본주의의 지속가능성을 믿음</a:t>
                      </a:r>
                    </a:p>
                    <a:p>
                      <a:pPr latinLnBrk="1"/>
                      <a:endParaRPr lang="ko-KR" altLang="en-US" sz="900" dirty="0"/>
                    </a:p>
                  </a:txBody>
                  <a:tcPr/>
                </a:tc>
                <a:tc>
                  <a:txBody>
                    <a:bodyPr/>
                    <a:lstStyle/>
                    <a:p>
                      <a:pPr latinLnBrk="1"/>
                      <a:r>
                        <a:rPr lang="ko-KR" altLang="en-US" sz="900" dirty="0" smtClean="0"/>
                        <a:t>긴급한 자원과 물질을 확보하고 보전함</a:t>
                      </a:r>
                      <a:endParaRPr lang="ko-KR" altLang="en-US" sz="900" dirty="0"/>
                    </a:p>
                  </a:txBody>
                  <a:tcPr/>
                </a:tc>
                <a:tc>
                  <a:txBody>
                    <a:bodyPr/>
                    <a:lstStyle/>
                    <a:p>
                      <a:pPr latinLnBrk="1"/>
                      <a:r>
                        <a:rPr lang="ko-KR" altLang="en-US" sz="900" dirty="0" smtClean="0"/>
                        <a:t>전략적으로 환경효율성을 최대화하고 자원사용의 균형을 도모하는 것이 자원안보를 유지하고 지정학적 안정성을 보장하는 데 필요하다</a:t>
                      </a:r>
                      <a:r>
                        <a:rPr lang="en-US" altLang="ko-KR" sz="900" dirty="0" smtClean="0"/>
                        <a:t>.</a:t>
                      </a:r>
                      <a:endParaRPr lang="ko-KR" altLang="en-US" sz="900" dirty="0"/>
                    </a:p>
                  </a:txBody>
                  <a:tcPr/>
                </a:tc>
                <a:tc>
                  <a:txBody>
                    <a:bodyPr/>
                    <a:lstStyle/>
                    <a:p>
                      <a:pPr latinLnBrk="1"/>
                      <a:r>
                        <a:rPr lang="ko-KR" altLang="en-US" sz="900" dirty="0" smtClean="0"/>
                        <a:t>주로 </a:t>
                      </a:r>
                      <a:r>
                        <a:rPr lang="en-US" altLang="ko-KR" sz="900" dirty="0" smtClean="0"/>
                        <a:t>circularity 1.0</a:t>
                      </a:r>
                      <a:r>
                        <a:rPr lang="ko-KR" altLang="en-US" sz="900" dirty="0" smtClean="0"/>
                        <a:t>과 </a:t>
                      </a:r>
                      <a:r>
                        <a:rPr lang="en-US" altLang="ko-KR" sz="900" dirty="0" smtClean="0"/>
                        <a:t>2.0</a:t>
                      </a:r>
                      <a:endParaRPr lang="ko-KR" altLang="en-US" sz="900" dirty="0"/>
                    </a:p>
                  </a:txBody>
                  <a:tcPr/>
                </a:tc>
              </a:tr>
              <a:tr h="370840">
                <a:tc vMerge="1">
                  <a:txBody>
                    <a:bodyPr/>
                    <a:lstStyle/>
                    <a:p>
                      <a:pPr latinLnBrk="1"/>
                      <a:endParaRPr lang="ko-KR" altLang="en-US" dirty="0"/>
                    </a:p>
                  </a:txBody>
                  <a:tcPr/>
                </a:tc>
                <a:tc>
                  <a:txBody>
                    <a:bodyPr/>
                    <a:lstStyle/>
                    <a:p>
                      <a:pPr latinLnBrk="1"/>
                      <a:r>
                        <a:rPr lang="en-US" altLang="ko-KR" sz="900" dirty="0" smtClean="0"/>
                        <a:t>1</a:t>
                      </a:r>
                      <a:endParaRPr lang="ko-KR" altLang="en-US" sz="900" dirty="0"/>
                    </a:p>
                  </a:txBody>
                  <a:tcPr/>
                </a:tc>
                <a:tc>
                  <a:txBody>
                    <a:bodyPr/>
                    <a:lstStyle/>
                    <a:p>
                      <a:pPr latinLnBrk="1"/>
                      <a:r>
                        <a:rPr lang="ko-KR" altLang="en-US" sz="900" dirty="0" smtClean="0"/>
                        <a:t>단기</a:t>
                      </a:r>
                      <a:r>
                        <a:rPr lang="en-US" altLang="ko-KR" sz="900" dirty="0" smtClean="0"/>
                        <a:t>: </a:t>
                      </a:r>
                      <a:r>
                        <a:rPr lang="ko-KR" altLang="en-US" sz="900" dirty="0" smtClean="0"/>
                        <a:t>단일제품 수명주기</a:t>
                      </a:r>
                      <a:endParaRPr lang="en-US" altLang="ko-KR" sz="900" dirty="0" smtClean="0"/>
                    </a:p>
                    <a:p>
                      <a:pPr latinLnBrk="1"/>
                      <a:r>
                        <a:rPr lang="en-US" altLang="ko-KR" sz="900" dirty="0" smtClean="0"/>
                        <a:t>(1~2</a:t>
                      </a:r>
                      <a:r>
                        <a:rPr lang="ko-KR" altLang="en-US" sz="900" dirty="0" smtClean="0"/>
                        <a:t>년</a:t>
                      </a:r>
                      <a:r>
                        <a:rPr lang="en-US" altLang="ko-KR" sz="900" dirty="0" smtClean="0"/>
                        <a:t>)</a:t>
                      </a:r>
                      <a:endParaRPr lang="ko-KR" altLang="en-US" sz="900" dirty="0"/>
                    </a:p>
                  </a:txBody>
                  <a:tcPr/>
                </a:tc>
                <a:tc>
                  <a:txBody>
                    <a:bodyPr/>
                    <a:lstStyle/>
                    <a:p>
                      <a:pPr latinLnBrk="1"/>
                      <a:r>
                        <a:rPr lang="ko-KR" altLang="en-US" sz="900" dirty="0" smtClean="0"/>
                        <a:t>미시범위</a:t>
                      </a:r>
                      <a:endParaRPr lang="en-US" altLang="ko-KR" sz="900" dirty="0" smtClean="0"/>
                    </a:p>
                    <a:p>
                      <a:pPr latinLnBrk="1"/>
                      <a:r>
                        <a:rPr lang="en-US" altLang="ko-KR" sz="900" dirty="0" smtClean="0"/>
                        <a:t>(</a:t>
                      </a:r>
                      <a:r>
                        <a:rPr lang="ko-KR" altLang="en-US" sz="900" dirty="0" smtClean="0"/>
                        <a:t>단일제품</a:t>
                      </a:r>
                      <a:r>
                        <a:rPr lang="en-US" altLang="ko-KR" sz="900" dirty="0" smtClean="0"/>
                        <a:t>, </a:t>
                      </a:r>
                      <a:r>
                        <a:rPr lang="ko-KR" altLang="en-US" sz="900" dirty="0" smtClean="0"/>
                        <a:t>서비스 또는 기업</a:t>
                      </a:r>
                      <a:r>
                        <a:rPr lang="en-US" altLang="ko-KR" sz="900" dirty="0" smtClean="0"/>
                        <a:t>)</a:t>
                      </a:r>
                      <a:endParaRPr lang="ko-KR" altLang="en-US" sz="900" dirty="0"/>
                    </a:p>
                  </a:txBody>
                  <a:tcPr/>
                </a:tc>
                <a:tc>
                  <a:txBody>
                    <a:bodyPr/>
                    <a:lstStyle/>
                    <a:p>
                      <a:pPr latinLnBrk="1"/>
                      <a:r>
                        <a:rPr lang="ko-KR" altLang="en-US" sz="900" dirty="0" smtClean="0"/>
                        <a:t>지구</a:t>
                      </a:r>
                      <a:r>
                        <a:rPr lang="en-US" altLang="ko-KR" sz="900" dirty="0" smtClean="0"/>
                        <a:t>(planet)</a:t>
                      </a:r>
                    </a:p>
                    <a:p>
                      <a:pPr latinLnBrk="1"/>
                      <a:r>
                        <a:rPr lang="ko-KR" altLang="en-US" sz="900" dirty="0" smtClean="0"/>
                        <a:t>번영</a:t>
                      </a:r>
                      <a:r>
                        <a:rPr lang="en-US" altLang="ko-KR" sz="900" dirty="0" smtClean="0"/>
                        <a:t>(prosperity)</a:t>
                      </a:r>
                      <a:endParaRPr lang="ko-KR" altLang="en-US" sz="900" dirty="0" smtClean="0"/>
                    </a:p>
                  </a:txBody>
                  <a:tcPr/>
                </a:tc>
                <a:tc>
                  <a:txBody>
                    <a:bodyPr/>
                    <a:lstStyle/>
                    <a:p>
                      <a:pPr latinLnBrk="1"/>
                      <a:r>
                        <a:rPr lang="ko-KR" altLang="en-US" sz="900" dirty="0" smtClean="0"/>
                        <a:t>인간중심</a:t>
                      </a:r>
                      <a:endParaRPr lang="en-US" altLang="ko-KR" sz="900" dirty="0" smtClean="0"/>
                    </a:p>
                    <a:p>
                      <a:pPr latinLnBrk="1"/>
                      <a:r>
                        <a:rPr lang="ko-KR" altLang="en-US" sz="900" dirty="0" smtClean="0"/>
                        <a:t>민족중심</a:t>
                      </a:r>
                      <a:endParaRPr lang="ko-KR" altLang="en-US" sz="900" dirty="0"/>
                    </a:p>
                  </a:txBody>
                  <a:tcPr/>
                </a:tc>
                <a:tc>
                  <a:txBody>
                    <a:bodyPr/>
                    <a:lstStyle/>
                    <a:p>
                      <a:pPr latinLnBrk="1"/>
                      <a:r>
                        <a:rPr lang="ko-KR" altLang="en-US" sz="900" dirty="0" smtClean="0"/>
                        <a:t>제품설계에서 물질자원과 에너지자원 흐름을 최적화하자</a:t>
                      </a:r>
                      <a:r>
                        <a:rPr lang="en-US" altLang="ko-KR" sz="900" dirty="0" smtClean="0"/>
                        <a:t>.</a:t>
                      </a:r>
                      <a:endParaRPr lang="ko-KR" altLang="en-US" sz="9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900" dirty="0" err="1" smtClean="0"/>
                        <a:t>탈동조화의가능성과</a:t>
                      </a:r>
                      <a:r>
                        <a:rPr lang="ko-KR" altLang="en-US" sz="900" dirty="0" smtClean="0"/>
                        <a:t> 자본주의의 지속가능성을 믿음</a:t>
                      </a:r>
                    </a:p>
                  </a:txBody>
                  <a:tcPr/>
                </a:tc>
                <a:tc>
                  <a:txBody>
                    <a:bodyPr/>
                    <a:lstStyle/>
                    <a:p>
                      <a:pPr latinLnBrk="1"/>
                      <a:r>
                        <a:rPr lang="ko-KR" altLang="en-US" sz="900" dirty="0" smtClean="0"/>
                        <a:t>환경영향과 경제비용을 둘 다 낮추도록 기회를 포착함</a:t>
                      </a:r>
                      <a:endParaRPr lang="ko-KR" altLang="en-US" sz="900" dirty="0"/>
                    </a:p>
                  </a:txBody>
                  <a:tcPr/>
                </a:tc>
                <a:tc>
                  <a:txBody>
                    <a:bodyPr/>
                    <a:lstStyle/>
                    <a:p>
                      <a:pPr latinLnBrk="1"/>
                      <a:r>
                        <a:rPr lang="ko-KR" altLang="en-US" sz="900" dirty="0" smtClean="0"/>
                        <a:t>에코이노베이션을 통해 최적 자원효율성을 보장하는 것이 생태적 피해를 줄이고 경제가치를 증대하는 </a:t>
                      </a:r>
                      <a:r>
                        <a:rPr lang="ko-KR" altLang="en-US" sz="900" dirty="0" err="1" smtClean="0"/>
                        <a:t>윈윈</a:t>
                      </a:r>
                      <a:r>
                        <a:rPr lang="ko-KR" altLang="en-US" sz="900" dirty="0" smtClean="0"/>
                        <a:t> 해법을 가져온다</a:t>
                      </a:r>
                      <a:r>
                        <a:rPr lang="en-US" altLang="ko-KR" sz="900" dirty="0" smtClean="0"/>
                        <a:t>.</a:t>
                      </a:r>
                      <a:endParaRPr lang="ko-KR" altLang="en-US" sz="9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900" dirty="0" smtClean="0"/>
                        <a:t>주로 </a:t>
                      </a:r>
                      <a:r>
                        <a:rPr lang="en-US" altLang="ko-KR" sz="900" dirty="0" smtClean="0"/>
                        <a:t>circularity 1.0</a:t>
                      </a:r>
                      <a:r>
                        <a:rPr lang="ko-KR" altLang="en-US" sz="900" dirty="0" smtClean="0"/>
                        <a:t>과 </a:t>
                      </a:r>
                      <a:r>
                        <a:rPr lang="en-US" altLang="ko-KR" sz="900" dirty="0" smtClean="0"/>
                        <a:t>2.0</a:t>
                      </a:r>
                      <a:endParaRPr lang="ko-KR" altLang="en-US" sz="900" dirty="0" smtClean="0"/>
                    </a:p>
                    <a:p>
                      <a:pPr latinLnBrk="1"/>
                      <a:endParaRPr lang="ko-KR" altLang="en-US" sz="9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028700" y="209550"/>
            <a:ext cx="7086600" cy="6438900"/>
          </a:xfrm>
          <a:prstGeom prst="rect">
            <a:avLst/>
          </a:prstGeom>
          <a:noFill/>
          <a:ln w="9525">
            <a:noFill/>
            <a:miter lim="800000"/>
            <a:headEnd/>
            <a:tailEnd/>
          </a:ln>
          <a:effectLst/>
        </p:spPr>
      </p:pic>
      <p:sp>
        <p:nvSpPr>
          <p:cNvPr id="3" name="슬라이드 번호 개체 틀 2"/>
          <p:cNvSpPr>
            <a:spLocks noGrp="1"/>
          </p:cNvSpPr>
          <p:nvPr>
            <p:ph type="sldNum" sz="quarter" idx="12"/>
          </p:nvPr>
        </p:nvSpPr>
        <p:spPr/>
        <p:txBody>
          <a:bodyPr/>
          <a:lstStyle/>
          <a:p>
            <a:fld id="{37754FDC-5BE8-4A2F-B273-A8AC8052C6FA}" type="slidenum">
              <a:rPr lang="ko-KR" altLang="en-US" smtClean="0"/>
              <a:pPr/>
              <a:t>9</a:t>
            </a:fld>
            <a:endParaRPr lang="ko-KR" altLang="en-US"/>
          </a:p>
        </p:txBody>
      </p:sp>
      <p:sp>
        <p:nvSpPr>
          <p:cNvPr id="4" name="TextBox 3"/>
          <p:cNvSpPr txBox="1"/>
          <p:nvPr/>
        </p:nvSpPr>
        <p:spPr>
          <a:xfrm>
            <a:off x="1785918" y="1214423"/>
            <a:ext cx="3071834" cy="2123658"/>
          </a:xfrm>
          <a:prstGeom prst="rect">
            <a:avLst/>
          </a:prstGeom>
          <a:solidFill>
            <a:schemeClr val="bg1"/>
          </a:solidFill>
        </p:spPr>
        <p:txBody>
          <a:bodyPr wrap="square" rtlCol="0">
            <a:spAutoFit/>
          </a:bodyPr>
          <a:lstStyle/>
          <a:p>
            <a:r>
              <a:rPr lang="ko-KR" altLang="en-US" sz="1100" dirty="0" smtClean="0"/>
              <a:t>가정</a:t>
            </a:r>
            <a:r>
              <a:rPr lang="en-US" altLang="ko-KR" sz="1100" dirty="0" smtClean="0"/>
              <a:t>: </a:t>
            </a:r>
            <a:r>
              <a:rPr lang="ko-KR" altLang="en-US" sz="1100" dirty="0" smtClean="0"/>
              <a:t>개혁된 형태의 자본주의는 지속가능성과 양립가능하고</a:t>
            </a:r>
            <a:r>
              <a:rPr lang="en-US" altLang="ko-KR" sz="1100" dirty="0" smtClean="0"/>
              <a:t>, </a:t>
            </a:r>
            <a:r>
              <a:rPr lang="ko-KR" altLang="en-US" sz="1100" dirty="0" smtClean="0"/>
              <a:t>사회</a:t>
            </a:r>
            <a:r>
              <a:rPr lang="en-US" altLang="ko-KR" sz="1100" dirty="0" smtClean="0"/>
              <a:t>-</a:t>
            </a:r>
            <a:r>
              <a:rPr lang="ko-KR" altLang="en-US" sz="1100" dirty="0" smtClean="0"/>
              <a:t>기술적 혁신은 생태적 붕괴를 방지하기 위한 생태경제적 </a:t>
            </a:r>
            <a:r>
              <a:rPr lang="ko-KR" altLang="en-US" sz="1100" dirty="0" err="1" smtClean="0"/>
              <a:t>탈동조화를</a:t>
            </a:r>
            <a:r>
              <a:rPr lang="ko-KR" altLang="en-US" sz="1100" dirty="0" smtClean="0"/>
              <a:t> 가능하게 해 줄 수 있다</a:t>
            </a:r>
            <a:r>
              <a:rPr lang="en-US" altLang="ko-KR" sz="1100" dirty="0" smtClean="0"/>
              <a:t>.</a:t>
            </a:r>
          </a:p>
          <a:p>
            <a:endParaRPr lang="en-US" altLang="ko-KR" sz="1100" dirty="0" smtClean="0"/>
          </a:p>
          <a:p>
            <a:r>
              <a:rPr lang="ko-KR" altLang="en-US" sz="1100" dirty="0" smtClean="0"/>
              <a:t>목표</a:t>
            </a:r>
            <a:r>
              <a:rPr lang="en-US" altLang="ko-KR" sz="1100" dirty="0" smtClean="0"/>
              <a:t>: </a:t>
            </a:r>
            <a:r>
              <a:rPr lang="ko-KR" altLang="en-US" sz="1100" dirty="0" smtClean="0"/>
              <a:t>지구의 생체적 경계선 내에서의 경제적 번영과 인간 안녕</a:t>
            </a:r>
            <a:endParaRPr lang="en-US" altLang="ko-KR" sz="1100" dirty="0" smtClean="0"/>
          </a:p>
          <a:p>
            <a:endParaRPr lang="en-US" altLang="ko-KR" sz="1100" dirty="0" smtClean="0"/>
          </a:p>
          <a:p>
            <a:r>
              <a:rPr lang="ko-KR" altLang="en-US" sz="1100" dirty="0" smtClean="0"/>
              <a:t>수단</a:t>
            </a:r>
            <a:r>
              <a:rPr lang="en-US" altLang="ko-KR" sz="1100" dirty="0" smtClean="0"/>
              <a:t>: </a:t>
            </a:r>
            <a:r>
              <a:rPr lang="ko-KR" altLang="en-US" sz="1100" dirty="0" smtClean="0"/>
              <a:t>생태적 건강</a:t>
            </a:r>
            <a:r>
              <a:rPr lang="en-US" altLang="ko-KR" sz="1100" dirty="0" smtClean="0"/>
              <a:t>, </a:t>
            </a:r>
            <a:r>
              <a:rPr lang="ko-KR" altLang="en-US" sz="1100" dirty="0" smtClean="0"/>
              <a:t>자원 안보 그리고 모두를 위한 물질적 번영을 개선해 주는 기술적 돌파구</a:t>
            </a:r>
            <a:r>
              <a:rPr lang="en-US" altLang="ko-KR" sz="1100" dirty="0" smtClean="0"/>
              <a:t>, </a:t>
            </a:r>
            <a:r>
              <a:rPr lang="ko-KR" altLang="en-US" sz="1100" dirty="0" smtClean="0"/>
              <a:t>사회적 혁신 그리고 </a:t>
            </a:r>
            <a:r>
              <a:rPr lang="ko-KR" altLang="en-US" sz="1100" dirty="0" err="1" smtClean="0"/>
              <a:t>신사업모델들</a:t>
            </a:r>
            <a:endParaRPr lang="en-US" altLang="ko-KR" sz="1100" dirty="0" smtClean="0"/>
          </a:p>
          <a:p>
            <a:endParaRPr lang="en-US" altLang="ko-KR" sz="1100" dirty="0" smtClean="0"/>
          </a:p>
        </p:txBody>
      </p:sp>
      <p:sp>
        <p:nvSpPr>
          <p:cNvPr id="5" name="TextBox 4"/>
          <p:cNvSpPr txBox="1"/>
          <p:nvPr/>
        </p:nvSpPr>
        <p:spPr>
          <a:xfrm>
            <a:off x="5000628" y="1214422"/>
            <a:ext cx="3071834" cy="1954381"/>
          </a:xfrm>
          <a:prstGeom prst="rect">
            <a:avLst/>
          </a:prstGeom>
          <a:solidFill>
            <a:schemeClr val="bg1"/>
          </a:solidFill>
        </p:spPr>
        <p:txBody>
          <a:bodyPr wrap="square" rtlCol="0">
            <a:spAutoFit/>
          </a:bodyPr>
          <a:lstStyle/>
          <a:p>
            <a:r>
              <a:rPr lang="ko-KR" altLang="en-US" sz="1100" dirty="0" smtClean="0"/>
              <a:t>가정</a:t>
            </a:r>
            <a:r>
              <a:rPr lang="en-US" altLang="ko-KR" sz="1100" dirty="0" smtClean="0"/>
              <a:t>: </a:t>
            </a:r>
            <a:r>
              <a:rPr lang="ko-KR" altLang="en-US" sz="1100" dirty="0" smtClean="0"/>
              <a:t>자본주의는 지속가능성과 양립가능하고</a:t>
            </a:r>
            <a:r>
              <a:rPr lang="en-US" altLang="ko-KR" sz="1100" dirty="0" smtClean="0"/>
              <a:t>, </a:t>
            </a:r>
            <a:r>
              <a:rPr lang="ko-KR" altLang="en-US" sz="1100" dirty="0" smtClean="0"/>
              <a:t>기술 혁신은 생태적 붕괴를 방지하기 위한 생태경제적 </a:t>
            </a:r>
            <a:r>
              <a:rPr lang="ko-KR" altLang="en-US" sz="1100" dirty="0" err="1" smtClean="0"/>
              <a:t>탈동조화를</a:t>
            </a:r>
            <a:r>
              <a:rPr lang="ko-KR" altLang="en-US" sz="1100" dirty="0" smtClean="0"/>
              <a:t> 가능하게 해 줄 수 있다</a:t>
            </a:r>
            <a:r>
              <a:rPr lang="en-US" altLang="ko-KR" sz="1100" dirty="0" smtClean="0"/>
              <a:t>.</a:t>
            </a:r>
          </a:p>
          <a:p>
            <a:endParaRPr lang="en-US" altLang="ko-KR" sz="1100" dirty="0" smtClean="0"/>
          </a:p>
          <a:p>
            <a:r>
              <a:rPr lang="ko-KR" altLang="en-US" sz="1100" dirty="0" smtClean="0"/>
              <a:t>목표</a:t>
            </a:r>
            <a:r>
              <a:rPr lang="en-US" altLang="ko-KR" sz="1100" dirty="0" smtClean="0"/>
              <a:t>: </a:t>
            </a:r>
            <a:r>
              <a:rPr lang="ko-KR" altLang="en-US" sz="1100" dirty="0" smtClean="0"/>
              <a:t>부정적 환경상의 </a:t>
            </a:r>
            <a:r>
              <a:rPr lang="ko-KR" altLang="en-US" sz="1100" dirty="0" err="1" smtClean="0"/>
              <a:t>외부성</a:t>
            </a:r>
            <a:r>
              <a:rPr lang="ko-KR" altLang="en-US" sz="1100" dirty="0" smtClean="0"/>
              <a:t> 없는 </a:t>
            </a:r>
            <a:r>
              <a:rPr lang="ko-KR" altLang="en-US" sz="1100" dirty="0" err="1" smtClean="0"/>
              <a:t>지속가능한</a:t>
            </a:r>
            <a:r>
              <a:rPr lang="ko-KR" altLang="en-US" sz="1100" dirty="0" smtClean="0"/>
              <a:t> 인간 진보와 번영</a:t>
            </a:r>
            <a:endParaRPr lang="en-US" altLang="ko-KR" sz="1100" dirty="0" smtClean="0"/>
          </a:p>
          <a:p>
            <a:endParaRPr lang="en-US" altLang="ko-KR" sz="1100" dirty="0" smtClean="0"/>
          </a:p>
          <a:p>
            <a:r>
              <a:rPr lang="ko-KR" altLang="en-US" sz="1100" dirty="0" smtClean="0"/>
              <a:t>수단</a:t>
            </a:r>
            <a:r>
              <a:rPr lang="en-US" altLang="ko-KR" sz="1100" dirty="0" smtClean="0"/>
              <a:t>: </a:t>
            </a:r>
            <a:r>
              <a:rPr lang="ko-KR" altLang="en-US" sz="1100" dirty="0" smtClean="0"/>
              <a:t>최적의 경제적 가치 창출을 하면서 자원 순환고리를 닫기 위한 경제적 혁신</a:t>
            </a:r>
            <a:r>
              <a:rPr lang="en-US" altLang="ko-KR" sz="1100" dirty="0" smtClean="0"/>
              <a:t>, </a:t>
            </a:r>
            <a:r>
              <a:rPr lang="ko-KR" altLang="en-US" sz="1100" dirty="0" err="1" smtClean="0"/>
              <a:t>신사업모델</a:t>
            </a:r>
            <a:r>
              <a:rPr lang="ko-KR" altLang="en-US" sz="1100" dirty="0" smtClean="0"/>
              <a:t> 그리고 순환경제 기술들에서의 전례 없는 돌파구들</a:t>
            </a:r>
            <a:endParaRPr lang="en-US" altLang="ko-KR" sz="1100" dirty="0" smtClean="0"/>
          </a:p>
        </p:txBody>
      </p:sp>
      <p:sp>
        <p:nvSpPr>
          <p:cNvPr id="6" name="TextBox 5"/>
          <p:cNvSpPr txBox="1"/>
          <p:nvPr/>
        </p:nvSpPr>
        <p:spPr>
          <a:xfrm>
            <a:off x="1785918" y="3880778"/>
            <a:ext cx="3071834" cy="2462213"/>
          </a:xfrm>
          <a:prstGeom prst="rect">
            <a:avLst/>
          </a:prstGeom>
          <a:solidFill>
            <a:schemeClr val="bg1"/>
          </a:solidFill>
        </p:spPr>
        <p:txBody>
          <a:bodyPr wrap="square" rtlCol="0">
            <a:spAutoFit/>
          </a:bodyPr>
          <a:lstStyle/>
          <a:p>
            <a:r>
              <a:rPr lang="ko-KR" altLang="en-US" sz="1100" dirty="0" smtClean="0"/>
              <a:t>가정</a:t>
            </a:r>
            <a:r>
              <a:rPr lang="en-US" altLang="ko-KR" sz="1100" dirty="0" smtClean="0"/>
              <a:t>: </a:t>
            </a:r>
            <a:r>
              <a:rPr lang="ko-KR" altLang="en-US" sz="1100" dirty="0" smtClean="0"/>
              <a:t>자본주의는 지속가능성과 양립 불가능하고</a:t>
            </a:r>
            <a:r>
              <a:rPr lang="en-US" altLang="ko-KR" sz="1100" dirty="0" smtClean="0"/>
              <a:t>, </a:t>
            </a:r>
            <a:r>
              <a:rPr lang="ko-KR" altLang="en-US" sz="1100" dirty="0" smtClean="0"/>
              <a:t>사회</a:t>
            </a:r>
            <a:r>
              <a:rPr lang="en-US" altLang="ko-KR" sz="1100" dirty="0" smtClean="0"/>
              <a:t>-</a:t>
            </a:r>
            <a:r>
              <a:rPr lang="ko-KR" altLang="en-US" sz="1100" dirty="0" smtClean="0"/>
              <a:t>기술적 혁신은 생태적 붕괴를 방지하기 위한 절대적인 생태경제적 </a:t>
            </a:r>
            <a:r>
              <a:rPr lang="ko-KR" altLang="en-US" sz="1100" dirty="0" err="1" smtClean="0"/>
              <a:t>탈동조화를</a:t>
            </a:r>
            <a:r>
              <a:rPr lang="ko-KR" altLang="en-US" sz="1100" dirty="0" smtClean="0"/>
              <a:t> 가져올 수 없다</a:t>
            </a:r>
            <a:r>
              <a:rPr lang="en-US" altLang="ko-KR" sz="1100" dirty="0" smtClean="0"/>
              <a:t>.</a:t>
            </a:r>
          </a:p>
          <a:p>
            <a:endParaRPr lang="en-US" altLang="ko-KR" sz="1100" dirty="0" smtClean="0"/>
          </a:p>
          <a:p>
            <a:r>
              <a:rPr lang="ko-KR" altLang="en-US" sz="1100" dirty="0" smtClean="0"/>
              <a:t>목표</a:t>
            </a:r>
            <a:r>
              <a:rPr lang="en-US" altLang="ko-KR" sz="1100" dirty="0" smtClean="0"/>
              <a:t>: </a:t>
            </a:r>
            <a:r>
              <a:rPr lang="ko-KR" altLang="en-US" sz="1100" dirty="0" smtClean="0"/>
              <a:t>지구의 생체적 자원을 공정하게 분배하는 가운데</a:t>
            </a:r>
            <a:r>
              <a:rPr lang="en-US" altLang="ko-KR" sz="1100" dirty="0" smtClean="0"/>
              <a:t>,</a:t>
            </a:r>
            <a:r>
              <a:rPr lang="ko-KR" altLang="en-US" sz="1100" dirty="0" smtClean="0"/>
              <a:t> 상생과 모두를 위한 검소한 풍요의 세계를 이룬다</a:t>
            </a:r>
            <a:endParaRPr lang="en-US" altLang="ko-KR" sz="1100" dirty="0" smtClean="0"/>
          </a:p>
          <a:p>
            <a:endParaRPr lang="en-US" altLang="ko-KR" sz="1100" dirty="0" smtClean="0"/>
          </a:p>
          <a:p>
            <a:r>
              <a:rPr lang="ko-KR" altLang="en-US" sz="1100" dirty="0" smtClean="0"/>
              <a:t>수단</a:t>
            </a:r>
            <a:r>
              <a:rPr lang="en-US" altLang="ko-KR" sz="1100" dirty="0" smtClean="0"/>
              <a:t>: </a:t>
            </a:r>
            <a:r>
              <a:rPr lang="ko-KR" altLang="en-US" sz="1100" dirty="0" smtClean="0"/>
              <a:t>현재의 사회정치적 체제의 완전한 재편과 전격적으로 인류의 생태발자국을 줄이고 모두가 의미 있게 그리고 지구와의 조화 가운데 살아갈 수 있도록 보장하기 위하여 생산력주의적 인간중심적 세계관으로부터 떠남</a:t>
            </a:r>
            <a:r>
              <a:rPr lang="en-US" altLang="ko-KR" sz="1100" dirty="0" smtClean="0"/>
              <a:t>.</a:t>
            </a:r>
          </a:p>
        </p:txBody>
      </p:sp>
      <p:sp>
        <p:nvSpPr>
          <p:cNvPr id="7" name="TextBox 6"/>
          <p:cNvSpPr txBox="1"/>
          <p:nvPr/>
        </p:nvSpPr>
        <p:spPr>
          <a:xfrm>
            <a:off x="5000628" y="3929066"/>
            <a:ext cx="3071834" cy="2292935"/>
          </a:xfrm>
          <a:prstGeom prst="rect">
            <a:avLst/>
          </a:prstGeom>
          <a:solidFill>
            <a:schemeClr val="bg1"/>
          </a:solidFill>
        </p:spPr>
        <p:txBody>
          <a:bodyPr wrap="square" rtlCol="0">
            <a:spAutoFit/>
          </a:bodyPr>
          <a:lstStyle/>
          <a:p>
            <a:r>
              <a:rPr lang="ko-KR" altLang="en-US" sz="1100" dirty="0" smtClean="0"/>
              <a:t>가정</a:t>
            </a:r>
            <a:r>
              <a:rPr lang="en-US" altLang="ko-KR" sz="1100" dirty="0" smtClean="0"/>
              <a:t>: </a:t>
            </a:r>
            <a:r>
              <a:rPr lang="ko-KR" altLang="en-US" sz="1100" dirty="0" smtClean="0"/>
              <a:t>자본주의에 대한 대안은 없으며</a:t>
            </a:r>
            <a:r>
              <a:rPr lang="en-US" altLang="ko-KR" sz="1100" dirty="0" smtClean="0"/>
              <a:t>, </a:t>
            </a:r>
            <a:r>
              <a:rPr lang="ko-KR" altLang="en-US" sz="1100" dirty="0" smtClean="0"/>
              <a:t>사회</a:t>
            </a:r>
            <a:r>
              <a:rPr lang="en-US" altLang="ko-KR" sz="1100" dirty="0" smtClean="0"/>
              <a:t>-</a:t>
            </a:r>
            <a:r>
              <a:rPr lang="ko-KR" altLang="en-US" sz="1100" dirty="0" smtClean="0"/>
              <a:t>기술적 혁신은 생태적 붕괴를 방지하기 위한 절대적인 생태경제적 </a:t>
            </a:r>
            <a:r>
              <a:rPr lang="ko-KR" altLang="en-US" sz="1100" dirty="0" err="1" smtClean="0"/>
              <a:t>탈동조화를</a:t>
            </a:r>
            <a:r>
              <a:rPr lang="ko-KR" altLang="en-US" sz="1100" dirty="0" smtClean="0"/>
              <a:t> 가져올 수 없다</a:t>
            </a:r>
            <a:r>
              <a:rPr lang="en-US" altLang="ko-KR" sz="1100" dirty="0" smtClean="0"/>
              <a:t>.</a:t>
            </a:r>
          </a:p>
          <a:p>
            <a:endParaRPr lang="en-US" altLang="ko-KR" sz="1100" dirty="0" smtClean="0"/>
          </a:p>
          <a:p>
            <a:r>
              <a:rPr lang="ko-KR" altLang="en-US" sz="1100" dirty="0" smtClean="0"/>
              <a:t>목표</a:t>
            </a:r>
            <a:r>
              <a:rPr lang="en-US" altLang="ko-KR" sz="1100" dirty="0" smtClean="0"/>
              <a:t>: </a:t>
            </a:r>
            <a:r>
              <a:rPr lang="ko-KR" altLang="en-US" sz="1100" dirty="0" smtClean="0"/>
              <a:t>광범위한 자원 희소성과 인구과잉이 모두에게 이를 마련해 줄 수 없는 지구적 조건에서 지역전략적 자원안보와 지구 시스템의 안정성을 유지한다</a:t>
            </a:r>
            <a:r>
              <a:rPr lang="en-US" altLang="ko-KR" sz="1100" dirty="0" smtClean="0"/>
              <a:t>.</a:t>
            </a:r>
          </a:p>
          <a:p>
            <a:endParaRPr lang="en-US" altLang="ko-KR" sz="1100" dirty="0" smtClean="0"/>
          </a:p>
          <a:p>
            <a:r>
              <a:rPr lang="ko-KR" altLang="en-US" sz="1100" dirty="0" smtClean="0"/>
              <a:t>수단</a:t>
            </a:r>
            <a:r>
              <a:rPr lang="en-US" altLang="ko-KR" sz="1100" dirty="0" smtClean="0"/>
              <a:t>: </a:t>
            </a:r>
            <a:r>
              <a:rPr lang="ko-KR" altLang="en-US" sz="1100" dirty="0" smtClean="0"/>
              <a:t>혁신적 기술들 그리고 합리화된 자원사용과 결합된 사업모델들</a:t>
            </a:r>
            <a:r>
              <a:rPr lang="en-US" altLang="ko-KR" sz="1100" dirty="0" smtClean="0"/>
              <a:t>, </a:t>
            </a:r>
            <a:r>
              <a:rPr lang="ko-KR" altLang="en-US" sz="1100" dirty="0" smtClean="0"/>
              <a:t>의무로 부과되는 검약과 엄격한 이주 및 인구 통제</a:t>
            </a:r>
            <a:r>
              <a:rPr lang="en-US" altLang="ko-KR" sz="1100"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1151</TotalTime>
  <Words>5103</Words>
  <Application>Microsoft Office PowerPoint</Application>
  <PresentationFormat>화면 슬라이드 쇼(4:3)</PresentationFormat>
  <Paragraphs>449</Paragraphs>
  <Slides>14</Slides>
  <Notes>0</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Office 테마</vt:lpstr>
      <vt:lpstr>순환경제의 흐름과 전망</vt:lpstr>
      <vt:lpstr>슬라이드 2</vt:lpstr>
      <vt:lpstr>슬라이드 3</vt:lpstr>
      <vt:lpstr>슬라이드 4</vt:lpstr>
      <vt:lpstr>슬라이드 5</vt:lpstr>
      <vt:lpstr>슬라이드 6</vt:lpstr>
      <vt:lpstr>슬라이드 7</vt:lpstr>
      <vt:lpstr>슬라이드 8</vt:lpstr>
      <vt:lpstr>슬라이드 9</vt:lpstr>
      <vt:lpstr>슬라이드 10</vt:lpstr>
      <vt:lpstr>슬라이드 11</vt:lpstr>
      <vt:lpstr>슬라이드 12</vt:lpstr>
      <vt:lpstr>슬라이드 13</vt:lpstr>
      <vt:lpstr>슬라이드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순환경제의 흐름과 전망</dc:title>
  <dc:creator>Windows 사용자</dc:creator>
  <cp:lastModifiedBy>Windows 사용자</cp:lastModifiedBy>
  <cp:revision>110</cp:revision>
  <dcterms:created xsi:type="dcterms:W3CDTF">2022-05-18T01:27:54Z</dcterms:created>
  <dcterms:modified xsi:type="dcterms:W3CDTF">2022-06-22T04:08:28Z</dcterms:modified>
</cp:coreProperties>
</file>